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rtoisescam@gmail.com" initials="t" lastIdx="1" clrIdx="0">
    <p:extLst/>
  </p:cmAuthor>
  <p:cmAuthor id="2" name="tortoisescam@gmail.com" initials="t [2]" lastIdx="1" clrIdx="1">
    <p:extLst/>
  </p:cmAuthor>
  <p:cmAuthor id="3" name="tortoisescam@gmail.com" initials="t [3]" lastIdx="1" clrIdx="2">
    <p:extLst/>
  </p:cmAuthor>
  <p:cmAuthor id="4" name="tortoisescam@gmail.com" initials="t [4]" lastIdx="1" clrIdx="3">
    <p:extLst/>
  </p:cmAuthor>
  <p:cmAuthor id="5" name="tortoisescam@gmail.com" initials="t [5]" lastIdx="1" clrIdx="4">
    <p:extLst/>
  </p:cmAuthor>
  <p:cmAuthor id="6" name="tortoisescam@gmail.com" initials="t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0" autoAdjust="0"/>
    <p:restoredTop sz="72028" autoAdjust="0"/>
  </p:normalViewPr>
  <p:slideViewPr>
    <p:cSldViewPr snapToGrid="0">
      <p:cViewPr varScale="1">
        <p:scale>
          <a:sx n="57" d="100"/>
          <a:sy n="57" d="100"/>
        </p:scale>
        <p:origin x="20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4A59DC-03BB-4A98-9C52-2E3D00D6B929}" type="datetimeFigureOut">
              <a:rPr lang="en-US" smtClean="0"/>
              <a:t>9/14/2016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9159E-0ACD-40B9-8C6F-BAFD1766F9E2}" type="slidenum">
              <a:rPr lang="en-US" smtClean="0"/>
              <a:t>‹#›</a:t>
            </a:fld>
            <a:endParaRPr lang="en-US"/>
          </a:p>
        </p:txBody>
      </p:sp>
    </p:spTree>
    <p:extLst>
      <p:ext uri="{BB962C8B-B14F-4D97-AF65-F5344CB8AC3E}">
        <p14:creationId xmlns:p14="http://schemas.microsoft.com/office/powerpoint/2010/main" val="411428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Engineers Presentation, Engineering Safety Activity, TeachEngineering.org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kitchens, on construction sites, using building</a:t>
            </a:r>
            <a:r>
              <a:rPr lang="en-US" baseline="0" dirty="0" smtClean="0"/>
              <a:t> tools and in all sorts of other situations—safety is a concern for health and safety engineers. </a:t>
            </a:r>
            <a:r>
              <a:rPr lang="en-US" sz="1200" kern="1200" dirty="0" smtClean="0">
                <a:solidFill>
                  <a:schemeClr val="tx1"/>
                </a:solidFill>
                <a:effectLst/>
                <a:latin typeface="+mn-lt"/>
                <a:ea typeface="+mn-ea"/>
                <a:cs typeface="+mn-cs"/>
              </a:rPr>
              <a:t>This presentation will teach you about what safety engineers do, and prepare you to act as one in order to make your classroom a safer place to work. </a:t>
            </a:r>
          </a:p>
          <a:p>
            <a:r>
              <a:rPr lang="en-US" dirty="0" smtClean="0"/>
              <a:t>~</a:t>
            </a:r>
          </a:p>
          <a:p>
            <a:r>
              <a:rPr lang="en-US" dirty="0" smtClean="0"/>
              <a:t>Image sources:</a:t>
            </a:r>
          </a:p>
          <a:p>
            <a:r>
              <a:rPr lang="en-US" dirty="0" smtClean="0"/>
              <a:t>(left</a:t>
            </a:r>
            <a:r>
              <a:rPr lang="en-US" baseline="0" dirty="0" smtClean="0"/>
              <a:t>; 2 adults in kitchen): Amanda Mills, USCDCP, Public Domain Images (CC0 public domain) http://www.public-domain-image.com/free-images/people/kitchens-staff-was-on-hand-for-the-inspection-and-feedback-provided-by-the-inspector </a:t>
            </a:r>
          </a:p>
          <a:p>
            <a:r>
              <a:rPr lang="en-US" dirty="0" smtClean="0"/>
              <a:t>(middle;</a:t>
            </a:r>
            <a:r>
              <a:rPr lang="en-US" baseline="0" dirty="0" smtClean="0"/>
              <a:t> four adults in orange vests and hard hats): 2014 Nuclear Regulatory Commission, Flickr (CC BY 2.0) </a:t>
            </a:r>
            <a:r>
              <a:rPr lang="en-US" dirty="0" smtClean="0"/>
              <a:t>https://www.flickr.com/photos/nrcgov/13609195514 and https://creativecommons.org/licenses/by/2.0/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(right;</a:t>
            </a:r>
            <a:r>
              <a:rPr lang="en-US" baseline="0" dirty="0" smtClean="0"/>
              <a:t> woman in red hard hat hammering): </a:t>
            </a:r>
            <a:r>
              <a:rPr lang="en-US" baseline="0" dirty="0" err="1" smtClean="0"/>
              <a:t>skeeze</a:t>
            </a:r>
            <a:r>
              <a:rPr lang="en-US" baseline="0" dirty="0" smtClean="0"/>
              <a:t>, </a:t>
            </a:r>
            <a:r>
              <a:rPr lang="en-US" baseline="0" dirty="0" err="1" smtClean="0"/>
              <a:t>Pixabay</a:t>
            </a:r>
            <a:r>
              <a:rPr lang="en-US" baseline="0" dirty="0" smtClean="0"/>
              <a:t> (CC0 Public Domain) https://pixabay.com/en/construction-worker-hardhat-hammer-659898/</a:t>
            </a:r>
          </a:p>
        </p:txBody>
      </p:sp>
      <p:sp>
        <p:nvSpPr>
          <p:cNvPr id="4" name="Slide Number Placeholder 3"/>
          <p:cNvSpPr>
            <a:spLocks noGrp="1"/>
          </p:cNvSpPr>
          <p:nvPr>
            <p:ph type="sldNum" sz="quarter" idx="10"/>
          </p:nvPr>
        </p:nvSpPr>
        <p:spPr/>
        <p:txBody>
          <a:bodyPr/>
          <a:lstStyle/>
          <a:p>
            <a:fld id="{CDB9159E-0ACD-40B9-8C6F-BAFD1766F9E2}" type="slidenum">
              <a:rPr lang="en-US" smtClean="0"/>
              <a:t>1</a:t>
            </a:fld>
            <a:endParaRPr lang="en-US"/>
          </a:p>
        </p:txBody>
      </p:sp>
    </p:spTree>
    <p:extLst>
      <p:ext uri="{BB962C8B-B14F-4D97-AF65-F5344CB8AC3E}">
        <p14:creationId xmlns:p14="http://schemas.microsoft.com/office/powerpoint/2010/main" val="331741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a:t>
            </a:r>
          </a:p>
          <a:p>
            <a:r>
              <a:rPr lang="en-US" dirty="0" smtClean="0"/>
              <a:t>(3 men welding a natural gas</a:t>
            </a:r>
            <a:r>
              <a:rPr lang="en-US" baseline="0" dirty="0" smtClean="0"/>
              <a:t> pipe): 2011 </a:t>
            </a:r>
            <a:r>
              <a:rPr lang="en-US" baseline="0" dirty="0" err="1" smtClean="0"/>
              <a:t>Jukka</a:t>
            </a:r>
            <a:r>
              <a:rPr lang="en-US" baseline="0" dirty="0" smtClean="0"/>
              <a:t> </a:t>
            </a:r>
            <a:r>
              <a:rPr lang="en-US" baseline="0" dirty="0" err="1" smtClean="0"/>
              <a:t>Isokoski</a:t>
            </a:r>
            <a:r>
              <a:rPr lang="en-US" baseline="0" dirty="0" smtClean="0"/>
              <a:t>, Wikimedia Commons </a:t>
            </a:r>
            <a:r>
              <a:rPr lang="en-US" dirty="0" smtClean="0"/>
              <a:t>https://commons.wikimedia.org/wiki/File:Constructing_natural_gas_pipe,_Finland.jpg</a:t>
            </a:r>
            <a:endParaRPr lang="en-US" dirty="0"/>
          </a:p>
        </p:txBody>
      </p:sp>
      <p:sp>
        <p:nvSpPr>
          <p:cNvPr id="4" name="Slide Number Placeholder 3"/>
          <p:cNvSpPr>
            <a:spLocks noGrp="1"/>
          </p:cNvSpPr>
          <p:nvPr>
            <p:ph type="sldNum" sz="quarter" idx="10"/>
          </p:nvPr>
        </p:nvSpPr>
        <p:spPr/>
        <p:txBody>
          <a:bodyPr/>
          <a:lstStyle/>
          <a:p>
            <a:fld id="{CDB9159E-0ACD-40B9-8C6F-BAFD1766F9E2}" type="slidenum">
              <a:rPr lang="en-US" smtClean="0"/>
              <a:t>2</a:t>
            </a:fld>
            <a:endParaRPr lang="en-US"/>
          </a:p>
        </p:txBody>
      </p:sp>
    </p:spTree>
    <p:extLst>
      <p:ext uri="{BB962C8B-B14F-4D97-AF65-F5344CB8AC3E}">
        <p14:creationId xmlns:p14="http://schemas.microsoft.com/office/powerpoint/2010/main" val="3884418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a:t>
            </a:r>
          </a:p>
          <a:p>
            <a:r>
              <a:rPr lang="en-US" dirty="0" smtClean="0"/>
              <a:t>(man lifts bag of laundry on navy ship): 2012 </a:t>
            </a:r>
            <a:r>
              <a:rPr lang="en-US" dirty="0" err="1" smtClean="0"/>
              <a:t>Roadell</a:t>
            </a:r>
            <a:r>
              <a:rPr lang="en-US" dirty="0" smtClean="0"/>
              <a:t> Hickman, USNS,</a:t>
            </a:r>
            <a:r>
              <a:rPr lang="en-US" baseline="0" dirty="0" smtClean="0"/>
              <a:t> Department of Defense</a:t>
            </a:r>
            <a:r>
              <a:rPr lang="en-US" dirty="0" smtClean="0"/>
              <a:t>, Wikimedia Commons</a:t>
            </a:r>
            <a:r>
              <a:rPr lang="en-US" baseline="0" dirty="0" smtClean="0"/>
              <a:t> </a:t>
            </a:r>
            <a:r>
              <a:rPr lang="en-US" dirty="0" smtClean="0"/>
              <a:t>https://commons.wikimedia.org/wiki/File:U.S._Navy_Ship%27s_Serviceman_2nd_Class_Jaquan_Hartford_stacks_bags_of_clean_clothing_in_the_laundry_room_aboard_the_hospital_ship_USNS_Mercy_(T-AH_19)_Aug._28,_2012,_while_under_way_in_the_Pacific_Ocean_120828-N-KW566-003.jpg </a:t>
            </a:r>
            <a:endParaRPr lang="en-US" dirty="0"/>
          </a:p>
        </p:txBody>
      </p:sp>
      <p:sp>
        <p:nvSpPr>
          <p:cNvPr id="4" name="Slide Number Placeholder 3"/>
          <p:cNvSpPr>
            <a:spLocks noGrp="1"/>
          </p:cNvSpPr>
          <p:nvPr>
            <p:ph type="sldNum" sz="quarter" idx="10"/>
          </p:nvPr>
        </p:nvSpPr>
        <p:spPr/>
        <p:txBody>
          <a:bodyPr/>
          <a:lstStyle/>
          <a:p>
            <a:fld id="{CDB9159E-0ACD-40B9-8C6F-BAFD1766F9E2}" type="slidenum">
              <a:rPr lang="en-US" smtClean="0"/>
              <a:t>3</a:t>
            </a:fld>
            <a:endParaRPr lang="en-US"/>
          </a:p>
        </p:txBody>
      </p:sp>
    </p:spTree>
    <p:extLst>
      <p:ext uri="{BB962C8B-B14F-4D97-AF65-F5344CB8AC3E}">
        <p14:creationId xmlns:p14="http://schemas.microsoft.com/office/powerpoint/2010/main" val="1767567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this slide while looking at the Health and Safety Engineering Handout.</a:t>
            </a:r>
            <a:endParaRPr lang="en-US" dirty="0"/>
          </a:p>
        </p:txBody>
      </p:sp>
      <p:sp>
        <p:nvSpPr>
          <p:cNvPr id="4" name="Slide Number Placeholder 3"/>
          <p:cNvSpPr>
            <a:spLocks noGrp="1"/>
          </p:cNvSpPr>
          <p:nvPr>
            <p:ph type="sldNum" sz="quarter" idx="10"/>
          </p:nvPr>
        </p:nvSpPr>
        <p:spPr/>
        <p:txBody>
          <a:bodyPr/>
          <a:lstStyle/>
          <a:p>
            <a:fld id="{CDB9159E-0ACD-40B9-8C6F-BAFD1766F9E2}" type="slidenum">
              <a:rPr lang="en-US" smtClean="0"/>
              <a:t>4</a:t>
            </a:fld>
            <a:endParaRPr lang="en-US"/>
          </a:p>
        </p:txBody>
      </p:sp>
    </p:spTree>
    <p:extLst>
      <p:ext uri="{BB962C8B-B14F-4D97-AF65-F5344CB8AC3E}">
        <p14:creationId xmlns:p14="http://schemas.microsoft.com/office/powerpoint/2010/main" val="3085919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a:t>
            </a:r>
          </a:p>
          <a:p>
            <a:r>
              <a:rPr lang="en-US" dirty="0" smtClean="0"/>
              <a:t>(safety equipment: gloves, goggles, hard hat): 2012 Compliance and Safety LLC via Wikimedia Commons https://commons.wikimedia.org/wiki/File:Occupational_Safety_Equipment.jpg AND http://www.atlantictraining.com/blog/free-occupational-safety-stock-phot/</a:t>
            </a:r>
          </a:p>
          <a:p>
            <a:endParaRPr lang="en-US" dirty="0" smtClean="0"/>
          </a:p>
        </p:txBody>
      </p:sp>
      <p:sp>
        <p:nvSpPr>
          <p:cNvPr id="4" name="Slide Number Placeholder 3"/>
          <p:cNvSpPr>
            <a:spLocks noGrp="1"/>
          </p:cNvSpPr>
          <p:nvPr>
            <p:ph type="sldNum" sz="quarter" idx="10"/>
          </p:nvPr>
        </p:nvSpPr>
        <p:spPr/>
        <p:txBody>
          <a:bodyPr/>
          <a:lstStyle/>
          <a:p>
            <a:fld id="{CDB9159E-0ACD-40B9-8C6F-BAFD1766F9E2}" type="slidenum">
              <a:rPr lang="en-US" smtClean="0"/>
              <a:t>5</a:t>
            </a:fld>
            <a:endParaRPr lang="en-US"/>
          </a:p>
        </p:txBody>
      </p:sp>
    </p:spTree>
    <p:extLst>
      <p:ext uri="{BB962C8B-B14F-4D97-AF65-F5344CB8AC3E}">
        <p14:creationId xmlns:p14="http://schemas.microsoft.com/office/powerpoint/2010/main" val="3518277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a:t>
            </a:r>
          </a:p>
          <a:p>
            <a:r>
              <a:rPr lang="en-US" dirty="0" smtClean="0"/>
              <a:t>(Example OSHA workplace safety poster titled: Protect</a:t>
            </a:r>
            <a:r>
              <a:rPr lang="en-US" baseline="0" dirty="0" smtClean="0"/>
              <a:t> Yourself: </a:t>
            </a:r>
            <a:r>
              <a:rPr lang="en-US" dirty="0" smtClean="0"/>
              <a:t>Cleaning Chemicals and Your Health) Occupational Safety and Health Administration (OSHA), U.S. Department of Labor https://www.osha.gov/pls/publications/publication.AthruZ?pType=Types&amp;pID=5 </a:t>
            </a:r>
            <a:endParaRPr lang="en-US" dirty="0"/>
          </a:p>
        </p:txBody>
      </p:sp>
      <p:sp>
        <p:nvSpPr>
          <p:cNvPr id="4" name="Slide Number Placeholder 3"/>
          <p:cNvSpPr>
            <a:spLocks noGrp="1"/>
          </p:cNvSpPr>
          <p:nvPr>
            <p:ph type="sldNum" sz="quarter" idx="10"/>
          </p:nvPr>
        </p:nvSpPr>
        <p:spPr/>
        <p:txBody>
          <a:bodyPr/>
          <a:lstStyle/>
          <a:p>
            <a:fld id="{CDB9159E-0ACD-40B9-8C6F-BAFD1766F9E2}" type="slidenum">
              <a:rPr lang="en-US" smtClean="0"/>
              <a:t>6</a:t>
            </a:fld>
            <a:endParaRPr lang="en-US"/>
          </a:p>
        </p:txBody>
      </p:sp>
    </p:spTree>
    <p:extLst>
      <p:ext uri="{BB962C8B-B14F-4D97-AF65-F5344CB8AC3E}">
        <p14:creationId xmlns:p14="http://schemas.microsoft.com/office/powerpoint/2010/main" val="1064232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B9159E-0ACD-40B9-8C6F-BAFD1766F9E2}" type="slidenum">
              <a:rPr lang="en-US" smtClean="0"/>
              <a:t>7</a:t>
            </a:fld>
            <a:endParaRPr lang="en-US"/>
          </a:p>
        </p:txBody>
      </p:sp>
    </p:spTree>
    <p:extLst>
      <p:ext uri="{BB962C8B-B14F-4D97-AF65-F5344CB8AC3E}">
        <p14:creationId xmlns:p14="http://schemas.microsoft.com/office/powerpoint/2010/main" val="3324959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8663A6-1BED-4D18-A2D6-B5D0CF7F0F36}" type="datetimeFigureOut">
              <a:rPr lang="en-US" smtClean="0"/>
              <a:pPr/>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5592C-41E9-4A4E-8437-E9366233464D}" type="slidenum">
              <a:rPr lang="en-US" smtClean="0"/>
              <a:pPr/>
              <a:t>‹#›</a:t>
            </a:fld>
            <a:endParaRPr lang="en-US"/>
          </a:p>
        </p:txBody>
      </p:sp>
    </p:spTree>
    <p:extLst>
      <p:ext uri="{BB962C8B-B14F-4D97-AF65-F5344CB8AC3E}">
        <p14:creationId xmlns:p14="http://schemas.microsoft.com/office/powerpoint/2010/main" val="285960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8663A6-1BED-4D18-A2D6-B5D0CF7F0F36}" type="datetimeFigureOut">
              <a:rPr lang="en-US" smtClean="0"/>
              <a:pPr/>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5592C-41E9-4A4E-8437-E9366233464D}" type="slidenum">
              <a:rPr lang="en-US" smtClean="0"/>
              <a:pPr/>
              <a:t>‹#›</a:t>
            </a:fld>
            <a:endParaRPr lang="en-US"/>
          </a:p>
        </p:txBody>
      </p:sp>
    </p:spTree>
    <p:extLst>
      <p:ext uri="{BB962C8B-B14F-4D97-AF65-F5344CB8AC3E}">
        <p14:creationId xmlns:p14="http://schemas.microsoft.com/office/powerpoint/2010/main" val="2442066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8663A6-1BED-4D18-A2D6-B5D0CF7F0F36}" type="datetimeFigureOut">
              <a:rPr lang="en-US" smtClean="0"/>
              <a:pPr/>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5592C-41E9-4A4E-8437-E9366233464D}" type="slidenum">
              <a:rPr lang="en-US" smtClean="0"/>
              <a:pPr/>
              <a:t>‹#›</a:t>
            </a:fld>
            <a:endParaRPr lang="en-US"/>
          </a:p>
        </p:txBody>
      </p:sp>
    </p:spTree>
    <p:extLst>
      <p:ext uri="{BB962C8B-B14F-4D97-AF65-F5344CB8AC3E}">
        <p14:creationId xmlns:p14="http://schemas.microsoft.com/office/powerpoint/2010/main" val="1252324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8663A6-1BED-4D18-A2D6-B5D0CF7F0F36}" type="datetimeFigureOut">
              <a:rPr lang="en-US" smtClean="0"/>
              <a:pPr/>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5592C-41E9-4A4E-8437-E9366233464D}" type="slidenum">
              <a:rPr lang="en-US" smtClean="0"/>
              <a:pPr/>
              <a:t>‹#›</a:t>
            </a:fld>
            <a:endParaRPr lang="en-US"/>
          </a:p>
        </p:txBody>
      </p:sp>
    </p:spTree>
    <p:extLst>
      <p:ext uri="{BB962C8B-B14F-4D97-AF65-F5344CB8AC3E}">
        <p14:creationId xmlns:p14="http://schemas.microsoft.com/office/powerpoint/2010/main" val="177028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8663A6-1BED-4D18-A2D6-B5D0CF7F0F36}" type="datetimeFigureOut">
              <a:rPr lang="en-US" smtClean="0"/>
              <a:pPr/>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5592C-41E9-4A4E-8437-E9366233464D}" type="slidenum">
              <a:rPr lang="en-US" smtClean="0"/>
              <a:pPr/>
              <a:t>‹#›</a:t>
            </a:fld>
            <a:endParaRPr lang="en-US"/>
          </a:p>
        </p:txBody>
      </p:sp>
    </p:spTree>
    <p:extLst>
      <p:ext uri="{BB962C8B-B14F-4D97-AF65-F5344CB8AC3E}">
        <p14:creationId xmlns:p14="http://schemas.microsoft.com/office/powerpoint/2010/main" val="2590735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8663A6-1BED-4D18-A2D6-B5D0CF7F0F36}" type="datetimeFigureOut">
              <a:rPr lang="en-US" smtClean="0"/>
              <a:pPr/>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5592C-41E9-4A4E-8437-E9366233464D}" type="slidenum">
              <a:rPr lang="en-US" smtClean="0"/>
              <a:pPr/>
              <a:t>‹#›</a:t>
            </a:fld>
            <a:endParaRPr lang="en-US"/>
          </a:p>
        </p:txBody>
      </p:sp>
    </p:spTree>
    <p:extLst>
      <p:ext uri="{BB962C8B-B14F-4D97-AF65-F5344CB8AC3E}">
        <p14:creationId xmlns:p14="http://schemas.microsoft.com/office/powerpoint/2010/main" val="937627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8663A6-1BED-4D18-A2D6-B5D0CF7F0F36}" type="datetimeFigureOut">
              <a:rPr lang="en-US" smtClean="0"/>
              <a:pPr/>
              <a:t>9/14/2016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E5592C-41E9-4A4E-8437-E9366233464D}" type="slidenum">
              <a:rPr lang="en-US" smtClean="0"/>
              <a:pPr/>
              <a:t>‹#›</a:t>
            </a:fld>
            <a:endParaRPr lang="en-US"/>
          </a:p>
        </p:txBody>
      </p:sp>
    </p:spTree>
    <p:extLst>
      <p:ext uri="{BB962C8B-B14F-4D97-AF65-F5344CB8AC3E}">
        <p14:creationId xmlns:p14="http://schemas.microsoft.com/office/powerpoint/2010/main" val="1670281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8663A6-1BED-4D18-A2D6-B5D0CF7F0F36}" type="datetimeFigureOut">
              <a:rPr lang="en-US" smtClean="0"/>
              <a:pPr/>
              <a:t>9/14/2016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E5592C-41E9-4A4E-8437-E9366233464D}" type="slidenum">
              <a:rPr lang="en-US" smtClean="0"/>
              <a:pPr/>
              <a:t>‹#›</a:t>
            </a:fld>
            <a:endParaRPr lang="en-US"/>
          </a:p>
        </p:txBody>
      </p:sp>
    </p:spTree>
    <p:extLst>
      <p:ext uri="{BB962C8B-B14F-4D97-AF65-F5344CB8AC3E}">
        <p14:creationId xmlns:p14="http://schemas.microsoft.com/office/powerpoint/2010/main" val="1598978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8663A6-1BED-4D18-A2D6-B5D0CF7F0F36}" type="datetimeFigureOut">
              <a:rPr lang="en-US" smtClean="0"/>
              <a:pPr/>
              <a:t>9/14/2016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E5592C-41E9-4A4E-8437-E9366233464D}" type="slidenum">
              <a:rPr lang="en-US" smtClean="0"/>
              <a:pPr/>
              <a:t>‹#›</a:t>
            </a:fld>
            <a:endParaRPr lang="en-US"/>
          </a:p>
        </p:txBody>
      </p:sp>
    </p:spTree>
    <p:extLst>
      <p:ext uri="{BB962C8B-B14F-4D97-AF65-F5344CB8AC3E}">
        <p14:creationId xmlns:p14="http://schemas.microsoft.com/office/powerpoint/2010/main" val="776770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8663A6-1BED-4D18-A2D6-B5D0CF7F0F36}" type="datetimeFigureOut">
              <a:rPr lang="en-US" smtClean="0"/>
              <a:pPr/>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5592C-41E9-4A4E-8437-E9366233464D}" type="slidenum">
              <a:rPr lang="en-US" smtClean="0"/>
              <a:pPr/>
              <a:t>‹#›</a:t>
            </a:fld>
            <a:endParaRPr lang="en-US"/>
          </a:p>
        </p:txBody>
      </p:sp>
    </p:spTree>
    <p:extLst>
      <p:ext uri="{BB962C8B-B14F-4D97-AF65-F5344CB8AC3E}">
        <p14:creationId xmlns:p14="http://schemas.microsoft.com/office/powerpoint/2010/main" val="375040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8663A6-1BED-4D18-A2D6-B5D0CF7F0F36}" type="datetimeFigureOut">
              <a:rPr lang="en-US" smtClean="0"/>
              <a:pPr/>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5592C-41E9-4A4E-8437-E9366233464D}" type="slidenum">
              <a:rPr lang="en-US" smtClean="0"/>
              <a:pPr/>
              <a:t>‹#›</a:t>
            </a:fld>
            <a:endParaRPr lang="en-US"/>
          </a:p>
        </p:txBody>
      </p:sp>
    </p:spTree>
    <p:extLst>
      <p:ext uri="{BB962C8B-B14F-4D97-AF65-F5344CB8AC3E}">
        <p14:creationId xmlns:p14="http://schemas.microsoft.com/office/powerpoint/2010/main" val="97149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663A6-1BED-4D18-A2D6-B5D0CF7F0F36}" type="datetimeFigureOut">
              <a:rPr lang="en-US" smtClean="0"/>
              <a:pPr/>
              <a:t>9/14/2016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5592C-41E9-4A4E-8437-E9366233464D}" type="slidenum">
              <a:rPr lang="en-US" smtClean="0"/>
              <a:pPr/>
              <a:t>‹#›</a:t>
            </a:fld>
            <a:endParaRPr lang="en-US"/>
          </a:p>
        </p:txBody>
      </p:sp>
    </p:spTree>
    <p:extLst>
      <p:ext uri="{BB962C8B-B14F-4D97-AF65-F5344CB8AC3E}">
        <p14:creationId xmlns:p14="http://schemas.microsoft.com/office/powerpoint/2010/main" val="2319863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tlantictraining.com/blog/free-occupational-safety-stock-pho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5328" y="4779345"/>
            <a:ext cx="11448586" cy="1361676"/>
          </a:xfrm>
        </p:spPr>
        <p:txBody>
          <a:bodyPr>
            <a:noAutofit/>
          </a:bodyPr>
          <a:lstStyle/>
          <a:p>
            <a:r>
              <a:rPr lang="en-US" sz="9600" b="1" kern="0" spc="1500" dirty="0" smtClean="0">
                <a:solidFill>
                  <a:srgbClr val="FFFF00"/>
                </a:solidFill>
              </a:rPr>
              <a:t>Safety</a:t>
            </a:r>
            <a:r>
              <a:rPr lang="en-US" sz="9600" b="1" kern="0" spc="1500" dirty="0" smtClean="0">
                <a:solidFill>
                  <a:schemeClr val="bg1">
                    <a:lumMod val="95000"/>
                  </a:schemeClr>
                </a:solidFill>
              </a:rPr>
              <a:t> </a:t>
            </a:r>
            <a:r>
              <a:rPr lang="en-US" sz="9600" b="1" kern="0" spc="1500" dirty="0" smtClean="0">
                <a:solidFill>
                  <a:srgbClr val="FFFF00"/>
                </a:solidFill>
              </a:rPr>
              <a:t>Engineers</a:t>
            </a:r>
            <a:endParaRPr lang="en-US" sz="9600" b="1" kern="0" spc="1500" dirty="0">
              <a:solidFill>
                <a:srgbClr val="FFFF00"/>
              </a:solidFill>
            </a:endParaRPr>
          </a:p>
        </p:txBody>
      </p:sp>
      <p:sp>
        <p:nvSpPr>
          <p:cNvPr id="3" name="Subtitle 2"/>
          <p:cNvSpPr>
            <a:spLocks noGrp="1"/>
          </p:cNvSpPr>
          <p:nvPr>
            <p:ph type="subTitle" idx="1"/>
          </p:nvPr>
        </p:nvSpPr>
        <p:spPr>
          <a:xfrm>
            <a:off x="538949" y="6027575"/>
            <a:ext cx="11281344" cy="634187"/>
          </a:xfrm>
        </p:spPr>
        <p:txBody>
          <a:bodyPr>
            <a:noAutofit/>
          </a:bodyPr>
          <a:lstStyle/>
          <a:p>
            <a:r>
              <a:rPr lang="en-US" sz="3600" dirty="0" smtClean="0">
                <a:solidFill>
                  <a:schemeClr val="bg1"/>
                </a:solidFill>
              </a:rPr>
              <a:t>Designing Procedures and Systems That Keep People Safe</a:t>
            </a:r>
            <a:endParaRPr lang="en-US" sz="3600"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2577" y="1936950"/>
            <a:ext cx="3720762" cy="246888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22" y="2028390"/>
            <a:ext cx="3576026" cy="237744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0635" y="1479750"/>
            <a:ext cx="4393409" cy="2926080"/>
          </a:xfrm>
          <a:prstGeom prst="rect">
            <a:avLst/>
          </a:prstGeom>
        </p:spPr>
      </p:pic>
      <p:sp>
        <p:nvSpPr>
          <p:cNvPr id="7" name="TextBox 6"/>
          <p:cNvSpPr txBox="1"/>
          <p:nvPr/>
        </p:nvSpPr>
        <p:spPr>
          <a:xfrm>
            <a:off x="276797" y="254284"/>
            <a:ext cx="11638406" cy="584775"/>
          </a:xfrm>
          <a:prstGeom prst="rect">
            <a:avLst/>
          </a:prstGeom>
          <a:noFill/>
        </p:spPr>
        <p:txBody>
          <a:bodyPr wrap="square" rtlCol="0">
            <a:noAutofit/>
          </a:bodyPr>
          <a:lstStyle/>
          <a:p>
            <a:pPr algn="ctr"/>
            <a:r>
              <a:rPr lang="en-US" sz="3200" b="1" dirty="0" smtClean="0"/>
              <a:t>Career Spotlight: Health and Safety Engineers</a:t>
            </a:r>
            <a:endParaRPr lang="en-US" sz="3200" b="1" dirty="0"/>
          </a:p>
        </p:txBody>
      </p:sp>
    </p:spTree>
    <p:extLst>
      <p:ext uri="{BB962C8B-B14F-4D97-AF65-F5344CB8AC3E}">
        <p14:creationId xmlns:p14="http://schemas.microsoft.com/office/powerpoint/2010/main" val="3680716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287001" cy="6858000"/>
          </a:xfrm>
          <a:prstGeom prst="rect">
            <a:avLst/>
          </a:prstGeom>
        </p:spPr>
      </p:pic>
      <p:sp>
        <p:nvSpPr>
          <p:cNvPr id="3" name="TextBox 2"/>
          <p:cNvSpPr txBox="1"/>
          <p:nvPr/>
        </p:nvSpPr>
        <p:spPr>
          <a:xfrm>
            <a:off x="7893697" y="3079107"/>
            <a:ext cx="4298301" cy="3526968"/>
          </a:xfrm>
          <a:prstGeom prst="rect">
            <a:avLst/>
          </a:prstGeom>
          <a:solidFill>
            <a:srgbClr val="ED7D31">
              <a:alpha val="76078"/>
            </a:srgbClr>
          </a:solidFill>
        </p:spPr>
        <p:txBody>
          <a:bodyPr wrap="square" rtlCol="0">
            <a:noAutofit/>
          </a:bodyPr>
          <a:lstStyle/>
          <a:p>
            <a:r>
              <a:rPr lang="en-US" sz="2400" dirty="0" smtClean="0">
                <a:solidFill>
                  <a:schemeClr val="bg1"/>
                </a:solidFill>
              </a:rPr>
              <a:t>For example: </a:t>
            </a:r>
          </a:p>
          <a:p>
            <a:pPr marL="457200" indent="-457200">
              <a:buFont typeface="+mj-lt"/>
              <a:buAutoNum type="arabicPeriod"/>
            </a:pPr>
            <a:r>
              <a:rPr lang="en-US" sz="2400" dirty="0" smtClean="0">
                <a:solidFill>
                  <a:schemeClr val="bg1"/>
                </a:solidFill>
              </a:rPr>
              <a:t>Wear safety glasses to cover your eyes</a:t>
            </a:r>
          </a:p>
          <a:p>
            <a:pPr marL="457200" indent="-457200">
              <a:buFont typeface="+mj-lt"/>
              <a:buAutoNum type="arabicPeriod"/>
            </a:pPr>
            <a:r>
              <a:rPr lang="en-US" sz="2400" dirty="0" smtClean="0">
                <a:solidFill>
                  <a:schemeClr val="bg1"/>
                </a:solidFill>
              </a:rPr>
              <a:t>Wear thick clothes to keep sparks from burning your clothes</a:t>
            </a:r>
          </a:p>
          <a:p>
            <a:pPr marL="457200" indent="-457200">
              <a:buFont typeface="+mj-lt"/>
              <a:buAutoNum type="arabicPeriod"/>
            </a:pPr>
            <a:r>
              <a:rPr lang="en-US" sz="2400" dirty="0" smtClean="0">
                <a:solidFill>
                  <a:schemeClr val="bg1"/>
                </a:solidFill>
              </a:rPr>
              <a:t>Before welding, throw a spark into the pipe to make sure no live gas is in the pipe</a:t>
            </a:r>
          </a:p>
        </p:txBody>
      </p:sp>
      <p:sp>
        <p:nvSpPr>
          <p:cNvPr id="4" name="TextBox 3"/>
          <p:cNvSpPr txBox="1"/>
          <p:nvPr/>
        </p:nvSpPr>
        <p:spPr>
          <a:xfrm>
            <a:off x="8416212" y="261260"/>
            <a:ext cx="3775787" cy="2556587"/>
          </a:xfrm>
          <a:prstGeom prst="rect">
            <a:avLst/>
          </a:prstGeom>
          <a:solidFill>
            <a:schemeClr val="accent2"/>
          </a:solidFill>
        </p:spPr>
        <p:txBody>
          <a:bodyPr wrap="square" rtlCol="0">
            <a:noAutofit/>
          </a:bodyPr>
          <a:lstStyle/>
          <a:p>
            <a:pPr algn="ctr"/>
            <a:r>
              <a:rPr lang="en-US" sz="3200" b="1" dirty="0" smtClean="0">
                <a:solidFill>
                  <a:schemeClr val="bg1"/>
                </a:solidFill>
              </a:rPr>
              <a:t>Safety engineers make lists of rules and/or procedures for workers to follow to keep them safe. </a:t>
            </a:r>
            <a:endParaRPr lang="en-US" sz="3200" b="1" dirty="0">
              <a:solidFill>
                <a:schemeClr val="bg1"/>
              </a:solidFill>
            </a:endParaRPr>
          </a:p>
        </p:txBody>
      </p:sp>
    </p:spTree>
    <p:extLst>
      <p:ext uri="{BB962C8B-B14F-4D97-AF65-F5344CB8AC3E}">
        <p14:creationId xmlns:p14="http://schemas.microsoft.com/office/powerpoint/2010/main" val="123563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0139" y="-18662"/>
            <a:ext cx="10381861" cy="6907931"/>
          </a:xfrm>
          <a:prstGeom prst="rect">
            <a:avLst/>
          </a:prstGeom>
        </p:spPr>
      </p:pic>
      <p:sp>
        <p:nvSpPr>
          <p:cNvPr id="3" name="TextBox 2"/>
          <p:cNvSpPr txBox="1"/>
          <p:nvPr/>
        </p:nvSpPr>
        <p:spPr>
          <a:xfrm>
            <a:off x="172093" y="4702628"/>
            <a:ext cx="9027891" cy="1969540"/>
          </a:xfrm>
          <a:prstGeom prst="rect">
            <a:avLst/>
          </a:prstGeom>
          <a:solidFill>
            <a:srgbClr val="ED7D31">
              <a:alpha val="76078"/>
            </a:srgbClr>
          </a:solidFill>
        </p:spPr>
        <p:txBody>
          <a:bodyPr wrap="square" rtlCol="0">
            <a:noAutofit/>
          </a:bodyPr>
          <a:lstStyle/>
          <a:p>
            <a:r>
              <a:rPr lang="en-US" sz="2400" dirty="0" smtClean="0">
                <a:solidFill>
                  <a:schemeClr val="bg1"/>
                </a:solidFill>
              </a:rPr>
              <a:t>For example: </a:t>
            </a:r>
          </a:p>
          <a:p>
            <a:pPr marL="457200" indent="-457200">
              <a:buFont typeface="+mj-lt"/>
              <a:buAutoNum type="arabicPeriod"/>
            </a:pPr>
            <a:r>
              <a:rPr lang="en-US" sz="2400" dirty="0" smtClean="0">
                <a:solidFill>
                  <a:schemeClr val="bg1"/>
                </a:solidFill>
              </a:rPr>
              <a:t>Wear gloves when handling dirty laundry at a hospital</a:t>
            </a:r>
          </a:p>
          <a:p>
            <a:pPr marL="457200" indent="-457200">
              <a:buFont typeface="+mj-lt"/>
              <a:buAutoNum type="arabicPeriod"/>
            </a:pPr>
            <a:r>
              <a:rPr lang="en-US" sz="2400" dirty="0" smtClean="0">
                <a:solidFill>
                  <a:schemeClr val="bg1"/>
                </a:solidFill>
              </a:rPr>
              <a:t>Wear an apron so your clothes do not touch the dirty laundry</a:t>
            </a:r>
          </a:p>
          <a:p>
            <a:pPr marL="457200" indent="-457200">
              <a:buFont typeface="+mj-lt"/>
              <a:buAutoNum type="arabicPeriod"/>
            </a:pPr>
            <a:r>
              <a:rPr lang="en-US" sz="2400" dirty="0" smtClean="0">
                <a:solidFill>
                  <a:schemeClr val="bg1"/>
                </a:solidFill>
              </a:rPr>
              <a:t>Remove the apron when leaving the workplace to avoid spreading bacteria and viruses that spread by touching dirty clothes</a:t>
            </a:r>
          </a:p>
        </p:txBody>
      </p:sp>
      <p:sp>
        <p:nvSpPr>
          <p:cNvPr id="5" name="TextBox 4"/>
          <p:cNvSpPr txBox="1"/>
          <p:nvPr/>
        </p:nvSpPr>
        <p:spPr>
          <a:xfrm>
            <a:off x="172093" y="257915"/>
            <a:ext cx="3775787" cy="2556587"/>
          </a:xfrm>
          <a:prstGeom prst="rect">
            <a:avLst/>
          </a:prstGeom>
          <a:solidFill>
            <a:schemeClr val="accent2"/>
          </a:solidFill>
        </p:spPr>
        <p:txBody>
          <a:bodyPr wrap="square" rtlCol="0">
            <a:noAutofit/>
          </a:bodyPr>
          <a:lstStyle/>
          <a:p>
            <a:pPr algn="ctr"/>
            <a:r>
              <a:rPr lang="en-US" sz="3200" b="1" dirty="0" smtClean="0">
                <a:solidFill>
                  <a:schemeClr val="bg1"/>
                </a:solidFill>
              </a:rPr>
              <a:t>Safety engineers make lists of rules and/or procedures for workers to follow to keep them safe. </a:t>
            </a:r>
            <a:endParaRPr lang="en-US" sz="3200" b="1" dirty="0">
              <a:solidFill>
                <a:schemeClr val="bg1"/>
              </a:solidFill>
            </a:endParaRPr>
          </a:p>
        </p:txBody>
      </p:sp>
    </p:spTree>
    <p:extLst>
      <p:ext uri="{BB962C8B-B14F-4D97-AF65-F5344CB8AC3E}">
        <p14:creationId xmlns:p14="http://schemas.microsoft.com/office/powerpoint/2010/main" val="276293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9193"/>
          </a:xfrm>
        </p:spPr>
        <p:txBody>
          <a:bodyPr>
            <a:noAutofit/>
          </a:bodyPr>
          <a:lstStyle/>
          <a:p>
            <a:r>
              <a:rPr lang="en-US" b="1" dirty="0" smtClean="0">
                <a:solidFill>
                  <a:schemeClr val="accent2"/>
                </a:solidFill>
              </a:rPr>
              <a:t>Your Turn to Be a Safety Engineer</a:t>
            </a:r>
            <a:endParaRPr lang="en-US" b="1" dirty="0">
              <a:solidFill>
                <a:schemeClr val="accent2"/>
              </a:solidFill>
            </a:endParaRPr>
          </a:p>
        </p:txBody>
      </p:sp>
      <p:sp>
        <p:nvSpPr>
          <p:cNvPr id="3" name="Content Placeholder 2"/>
          <p:cNvSpPr>
            <a:spLocks noGrp="1"/>
          </p:cNvSpPr>
          <p:nvPr>
            <p:ph idx="1"/>
          </p:nvPr>
        </p:nvSpPr>
        <p:spPr>
          <a:xfrm>
            <a:off x="838200" y="1384818"/>
            <a:ext cx="10515600" cy="5054082"/>
          </a:xfrm>
        </p:spPr>
        <p:txBody>
          <a:bodyPr>
            <a:noAutofit/>
          </a:bodyPr>
          <a:lstStyle/>
          <a:p>
            <a:pPr marL="0" indent="0">
              <a:buNone/>
            </a:pPr>
            <a:r>
              <a:rPr lang="en-US" sz="4000" dirty="0" smtClean="0"/>
              <a:t>As you can see from these examples, safety engineers often </a:t>
            </a:r>
            <a:r>
              <a:rPr lang="en-US" sz="4000" i="1" dirty="0" smtClean="0">
                <a:solidFill>
                  <a:schemeClr val="accent5"/>
                </a:solidFill>
              </a:rPr>
              <a:t>take a close look at workplaces </a:t>
            </a:r>
            <a:r>
              <a:rPr lang="en-US" sz="4000" dirty="0" smtClean="0"/>
              <a:t>and identify ways to make them safer. </a:t>
            </a:r>
          </a:p>
          <a:p>
            <a:pPr marL="0" indent="0">
              <a:spcBef>
                <a:spcPts val="2400"/>
              </a:spcBef>
              <a:buNone/>
            </a:pPr>
            <a:r>
              <a:rPr lang="en-US" sz="4000" b="1" dirty="0" smtClean="0">
                <a:solidFill>
                  <a:schemeClr val="accent6"/>
                </a:solidFill>
              </a:rPr>
              <a:t>Your engineering challenge:</a:t>
            </a:r>
          </a:p>
          <a:p>
            <a:r>
              <a:rPr lang="en-US" sz="3600" dirty="0" smtClean="0"/>
              <a:t>Imagine that </a:t>
            </a:r>
            <a:r>
              <a:rPr lang="en-US" sz="3600" b="1" dirty="0" smtClean="0">
                <a:solidFill>
                  <a:schemeClr val="accent2"/>
                </a:solidFill>
              </a:rPr>
              <a:t>you are a safety engineer</a:t>
            </a:r>
            <a:r>
              <a:rPr lang="en-US" sz="3600" dirty="0" smtClean="0"/>
              <a:t> </a:t>
            </a:r>
          </a:p>
          <a:p>
            <a:r>
              <a:rPr lang="en-US" sz="3600" dirty="0" smtClean="0"/>
              <a:t>Analyze the photos of a classroom lab in your packet </a:t>
            </a:r>
          </a:p>
          <a:p>
            <a:r>
              <a:rPr lang="en-US" sz="3600" b="1" dirty="0">
                <a:solidFill>
                  <a:srgbClr val="ED7D31"/>
                </a:solidFill>
              </a:rPr>
              <a:t>C</a:t>
            </a:r>
            <a:r>
              <a:rPr lang="en-US" sz="3600" b="1" dirty="0" smtClean="0">
                <a:solidFill>
                  <a:srgbClr val="ED7D31"/>
                </a:solidFill>
              </a:rPr>
              <a:t>ircle anything that you think might be unsafe, dangerous or potentially lead to injuries</a:t>
            </a:r>
            <a:endParaRPr lang="en-US" b="1" dirty="0">
              <a:solidFill>
                <a:srgbClr val="ED7D31"/>
              </a:solidFill>
            </a:endParaRPr>
          </a:p>
        </p:txBody>
      </p:sp>
      <p:sp>
        <p:nvSpPr>
          <p:cNvPr id="6" name="Oval 5"/>
          <p:cNvSpPr/>
          <p:nvPr/>
        </p:nvSpPr>
        <p:spPr>
          <a:xfrm>
            <a:off x="9182100" y="5943600"/>
            <a:ext cx="1447800" cy="685800"/>
          </a:xfrm>
          <a:prstGeom prst="ellipse">
            <a:avLst/>
          </a:prstGeom>
          <a:no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725150" y="3162690"/>
            <a:ext cx="1181100" cy="1498338"/>
          </a:xfrm>
          <a:prstGeom prst="ellipse">
            <a:avLst/>
          </a:prstGeom>
          <a:no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0267950" y="5124450"/>
            <a:ext cx="1638300" cy="1499895"/>
          </a:xfrm>
          <a:prstGeom prst="ellipse">
            <a:avLst/>
          </a:prstGeom>
          <a:no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763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4" end="4"/>
                                            </p:txEl>
                                          </p:spTgt>
                                        </p:tgtEl>
                                      </p:cBhvr>
                                    </p:animEffect>
                                  </p:childTnLst>
                                </p:cTn>
                              </p:par>
                            </p:childTnLst>
                          </p:cTn>
                        </p:par>
                        <p:par>
                          <p:cTn id="29" fill="hold">
                            <p:stCondLst>
                              <p:cond delay="1000"/>
                            </p:stCondLst>
                            <p:childTnLst>
                              <p:par>
                                <p:cTn id="30" presetID="21" presetClass="entr" presetSubtype="1"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par>
                                <p:cTn id="33" presetID="21" presetClass="entr" presetSubtype="1" fill="hold" grpId="0" nodeType="withEffect">
                                  <p:stCondLst>
                                    <p:cond delay="100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2000"/>
                                        <p:tgtEl>
                                          <p:spTgt spid="8"/>
                                        </p:tgtEl>
                                      </p:cBhvr>
                                    </p:animEffect>
                                  </p:childTnLst>
                                </p:cTn>
                              </p:par>
                              <p:par>
                                <p:cTn id="36" presetID="21" presetClass="entr" presetSubtype="1" fill="hold" grpId="0" nodeType="withEffect">
                                  <p:stCondLst>
                                    <p:cond delay="300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0532"/>
          </a:xfrm>
        </p:spPr>
        <p:txBody>
          <a:bodyPr>
            <a:noAutofit/>
          </a:bodyPr>
          <a:lstStyle/>
          <a:p>
            <a:r>
              <a:rPr lang="en-US" b="1" dirty="0" smtClean="0">
                <a:solidFill>
                  <a:schemeClr val="accent2"/>
                </a:solidFill>
              </a:rPr>
              <a:t>Your Turn to Be a Safety Engineer</a:t>
            </a:r>
            <a:endParaRPr lang="en-US" b="1" dirty="0">
              <a:solidFill>
                <a:schemeClr val="accent2"/>
              </a:solidFill>
            </a:endParaRPr>
          </a:p>
        </p:txBody>
      </p:sp>
      <p:sp>
        <p:nvSpPr>
          <p:cNvPr id="3" name="Content Placeholder 2"/>
          <p:cNvSpPr>
            <a:spLocks noGrp="1"/>
          </p:cNvSpPr>
          <p:nvPr>
            <p:ph idx="1"/>
          </p:nvPr>
        </p:nvSpPr>
        <p:spPr>
          <a:xfrm>
            <a:off x="838200" y="1861226"/>
            <a:ext cx="7092820" cy="4190784"/>
          </a:xfrm>
        </p:spPr>
        <p:txBody>
          <a:bodyPr>
            <a:noAutofit/>
          </a:bodyPr>
          <a:lstStyle/>
          <a:p>
            <a:pPr marL="0" indent="0">
              <a:buNone/>
            </a:pPr>
            <a:r>
              <a:rPr lang="en-US" sz="4400" dirty="0" smtClean="0"/>
              <a:t>After you have analyzed the photos, </a:t>
            </a:r>
            <a:r>
              <a:rPr lang="en-US" sz="4400" dirty="0" smtClean="0">
                <a:solidFill>
                  <a:schemeClr val="accent6"/>
                </a:solidFill>
              </a:rPr>
              <a:t>write two rules for the students in your class to follow</a:t>
            </a:r>
            <a:r>
              <a:rPr lang="en-US" sz="4400" dirty="0" smtClean="0"/>
              <a:t>. </a:t>
            </a:r>
          </a:p>
          <a:p>
            <a:pPr marL="0" indent="0">
              <a:buNone/>
            </a:pPr>
            <a:r>
              <a:rPr lang="en-US" sz="4400" dirty="0" smtClean="0"/>
              <a:t>These two rules should </a:t>
            </a:r>
            <a:r>
              <a:rPr lang="en-US" sz="4400" dirty="0" smtClean="0">
                <a:solidFill>
                  <a:schemeClr val="accent5"/>
                </a:solidFill>
              </a:rPr>
              <a:t>keep the students safe in </a:t>
            </a:r>
            <a:r>
              <a:rPr lang="en-US" sz="4400" dirty="0">
                <a:solidFill>
                  <a:schemeClr val="accent5"/>
                </a:solidFill>
              </a:rPr>
              <a:t>the lab</a:t>
            </a:r>
            <a:r>
              <a:rPr lang="en-US" sz="4400" dirty="0"/>
              <a:t>. </a:t>
            </a:r>
          </a:p>
        </p:txBody>
      </p:sp>
      <p:sp>
        <p:nvSpPr>
          <p:cNvPr id="5" name="Content Placeholder 2"/>
          <p:cNvSpPr txBox="1">
            <a:spLocks/>
          </p:cNvSpPr>
          <p:nvPr/>
        </p:nvSpPr>
        <p:spPr>
          <a:xfrm>
            <a:off x="838200" y="5934650"/>
            <a:ext cx="3804920" cy="4694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t>Image source: </a:t>
            </a:r>
            <a:r>
              <a:rPr lang="en-US" sz="1800" dirty="0" smtClean="0">
                <a:hlinkClick r:id="rId3"/>
              </a:rPr>
              <a:t>Compliance and Safety</a:t>
            </a:r>
            <a:endParaRPr lang="en-US" sz="1800" dirty="0"/>
          </a:p>
        </p:txBody>
      </p:sp>
      <p:pic>
        <p:nvPicPr>
          <p:cNvPr id="1026" name="Picture 2" descr="File:Occupational Safety Equipment.jpg"/>
          <p:cNvPicPr>
            <a:picLocks noChangeAspect="1" noChangeArrowheads="1"/>
          </p:cNvPicPr>
          <p:nvPr/>
        </p:nvPicPr>
        <p:blipFill rotWithShape="1">
          <a:blip r:embed="rId4">
            <a:extLst>
              <a:ext uri="{28A0092B-C50C-407E-A947-70E740481C1C}">
                <a14:useLocalDpi xmlns:a14="http://schemas.microsoft.com/office/drawing/2010/main" val="0"/>
              </a:ext>
            </a:extLst>
          </a:blip>
          <a:srcRect l="13724" r="14023"/>
          <a:stretch/>
        </p:blipFill>
        <p:spPr bwMode="auto">
          <a:xfrm>
            <a:off x="7931020" y="1050694"/>
            <a:ext cx="3881534" cy="570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870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4934" y="365125"/>
            <a:ext cx="3962400" cy="2208742"/>
          </a:xfrm>
        </p:spPr>
        <p:txBody>
          <a:bodyPr>
            <a:noAutofit/>
          </a:bodyPr>
          <a:lstStyle/>
          <a:p>
            <a:r>
              <a:rPr lang="en-US" dirty="0" smtClean="0">
                <a:solidFill>
                  <a:schemeClr val="bg1"/>
                </a:solidFill>
              </a:rPr>
              <a:t>Example</a:t>
            </a:r>
            <a:br>
              <a:rPr lang="en-US" dirty="0" smtClean="0">
                <a:solidFill>
                  <a:schemeClr val="bg1"/>
                </a:solidFill>
              </a:rPr>
            </a:br>
            <a:r>
              <a:rPr lang="en-US" dirty="0" smtClean="0">
                <a:solidFill>
                  <a:schemeClr val="bg1"/>
                </a:solidFill>
              </a:rPr>
              <a:t>Workplace</a:t>
            </a:r>
            <a:br>
              <a:rPr lang="en-US" dirty="0" smtClean="0">
                <a:solidFill>
                  <a:schemeClr val="bg1"/>
                </a:solidFill>
              </a:rPr>
            </a:br>
            <a:r>
              <a:rPr lang="en-US" dirty="0" smtClean="0">
                <a:solidFill>
                  <a:schemeClr val="bg1"/>
                </a:solidFill>
              </a:rPr>
              <a:t>Safety Poster</a:t>
            </a:r>
            <a:endParaRPr lang="en-US" dirty="0">
              <a:solidFill>
                <a:schemeClr val="bg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4938"/>
          <a:stretch/>
        </p:blipFill>
        <p:spPr>
          <a:xfrm>
            <a:off x="5469463" y="53220"/>
            <a:ext cx="6648450" cy="6753981"/>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348" t="75736" r="4489" b="549"/>
          <a:stretch/>
        </p:blipFill>
        <p:spPr>
          <a:xfrm>
            <a:off x="0" y="4436533"/>
            <a:ext cx="5994400" cy="2133600"/>
          </a:xfrm>
          <a:prstGeom prst="rect">
            <a:avLst/>
          </a:prstGeom>
        </p:spPr>
      </p:pic>
    </p:spTree>
    <p:extLst>
      <p:ext uri="{BB962C8B-B14F-4D97-AF65-F5344CB8AC3E}">
        <p14:creationId xmlns:p14="http://schemas.microsoft.com/office/powerpoint/2010/main" val="4120759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65125"/>
            <a:ext cx="10820400" cy="1325563"/>
          </a:xfrm>
        </p:spPr>
        <p:txBody>
          <a:bodyPr>
            <a:normAutofit/>
          </a:bodyPr>
          <a:lstStyle/>
          <a:p>
            <a:r>
              <a:rPr lang="en-US" dirty="0">
                <a:solidFill>
                  <a:schemeClr val="bg1"/>
                </a:solidFill>
              </a:rPr>
              <a:t>Create a workplace safety poster</a:t>
            </a:r>
            <a:endParaRPr lang="en-US" dirty="0">
              <a:solidFill>
                <a:schemeClr val="bg1"/>
              </a:solidFill>
            </a:endParaRPr>
          </a:p>
        </p:txBody>
      </p:sp>
      <p:sp>
        <p:nvSpPr>
          <p:cNvPr id="3" name="Content Placeholder 2"/>
          <p:cNvSpPr>
            <a:spLocks noGrp="1"/>
          </p:cNvSpPr>
          <p:nvPr>
            <p:ph idx="1"/>
          </p:nvPr>
        </p:nvSpPr>
        <p:spPr>
          <a:xfrm>
            <a:off x="211668" y="1557867"/>
            <a:ext cx="5562600" cy="4974484"/>
          </a:xfrm>
        </p:spPr>
        <p:txBody>
          <a:bodyPr>
            <a:normAutofit lnSpcReduction="10000"/>
          </a:bodyPr>
          <a:lstStyle/>
          <a:p>
            <a:pPr marL="0" indent="0">
              <a:buNone/>
            </a:pPr>
            <a:r>
              <a:rPr lang="en-US" b="1" dirty="0">
                <a:solidFill>
                  <a:schemeClr val="bg1"/>
                </a:solidFill>
              </a:rPr>
              <a:t>Your </a:t>
            </a:r>
            <a:r>
              <a:rPr lang="en-US" b="1" dirty="0" smtClean="0">
                <a:solidFill>
                  <a:schemeClr val="bg1"/>
                </a:solidFill>
              </a:rPr>
              <a:t>safety engineering </a:t>
            </a:r>
            <a:r>
              <a:rPr lang="en-US" b="1" dirty="0">
                <a:solidFill>
                  <a:schemeClr val="bg1"/>
                </a:solidFill>
              </a:rPr>
              <a:t>challenge</a:t>
            </a:r>
            <a:r>
              <a:rPr lang="en-US" b="1" dirty="0" smtClean="0">
                <a:solidFill>
                  <a:schemeClr val="bg1"/>
                </a:solidFill>
              </a:rPr>
              <a:t>:</a:t>
            </a:r>
          </a:p>
          <a:p>
            <a:r>
              <a:rPr lang="en-US" dirty="0" smtClean="0">
                <a:solidFill>
                  <a:schemeClr val="bg1"/>
                </a:solidFill>
              </a:rPr>
              <a:t>Create </a:t>
            </a:r>
            <a:r>
              <a:rPr lang="en-US" dirty="0">
                <a:solidFill>
                  <a:schemeClr val="bg1"/>
                </a:solidFill>
              </a:rPr>
              <a:t>a workplace safety poster that demonstrates </a:t>
            </a:r>
            <a:r>
              <a:rPr lang="en-US" dirty="0" smtClean="0">
                <a:solidFill>
                  <a:schemeClr val="bg1"/>
                </a:solidFill>
              </a:rPr>
              <a:t>how workers might </a:t>
            </a:r>
            <a:r>
              <a:rPr lang="en-US" dirty="0">
                <a:solidFill>
                  <a:schemeClr val="bg1"/>
                </a:solidFill>
              </a:rPr>
              <a:t>prevent </a:t>
            </a:r>
            <a:r>
              <a:rPr lang="en-US" dirty="0" smtClean="0">
                <a:solidFill>
                  <a:schemeClr val="bg1"/>
                </a:solidFill>
              </a:rPr>
              <a:t>a hazard or injury</a:t>
            </a:r>
          </a:p>
          <a:p>
            <a:r>
              <a:rPr lang="en-US" dirty="0" smtClean="0">
                <a:solidFill>
                  <a:schemeClr val="bg1"/>
                </a:solidFill>
              </a:rPr>
              <a:t>Include images and graphics</a:t>
            </a:r>
          </a:p>
          <a:p>
            <a:r>
              <a:rPr lang="en-US" dirty="0" smtClean="0">
                <a:solidFill>
                  <a:schemeClr val="bg1"/>
                </a:solidFill>
              </a:rPr>
              <a:t>Include rules, steps, procedures</a:t>
            </a:r>
          </a:p>
          <a:p>
            <a:r>
              <a:rPr lang="en-US" dirty="0">
                <a:solidFill>
                  <a:schemeClr val="bg1"/>
                </a:solidFill>
              </a:rPr>
              <a:t>Make your poster easy to read</a:t>
            </a:r>
          </a:p>
          <a:p>
            <a:r>
              <a:rPr lang="en-US" dirty="0" smtClean="0">
                <a:solidFill>
                  <a:schemeClr val="bg1"/>
                </a:solidFill>
              </a:rPr>
              <a:t>Communicate important information </a:t>
            </a:r>
            <a:r>
              <a:rPr lang="en-US" dirty="0">
                <a:solidFill>
                  <a:schemeClr val="bg1"/>
                </a:solidFill>
              </a:rPr>
              <a:t>in a concise </a:t>
            </a:r>
            <a:r>
              <a:rPr lang="en-US" dirty="0" smtClean="0">
                <a:solidFill>
                  <a:schemeClr val="bg1"/>
                </a:solidFill>
              </a:rPr>
              <a:t>way</a:t>
            </a:r>
            <a:endParaRPr lang="en-US" dirty="0">
              <a:solidFill>
                <a:schemeClr val="bg1"/>
              </a:solidFill>
            </a:endParaRPr>
          </a:p>
          <a:p>
            <a:pPr marL="0" indent="0" algn="r">
              <a:buNone/>
            </a:pPr>
            <a:r>
              <a:rPr lang="en-US" dirty="0">
                <a:solidFill>
                  <a:schemeClr val="bg1"/>
                </a:solidFill>
              </a:rPr>
              <a:t>Your </a:t>
            </a:r>
            <a:r>
              <a:rPr lang="en-US" dirty="0" smtClean="0">
                <a:solidFill>
                  <a:schemeClr val="bg1"/>
                </a:solidFill>
              </a:rPr>
              <a:t>safety </a:t>
            </a:r>
            <a:r>
              <a:rPr lang="en-US" dirty="0">
                <a:solidFill>
                  <a:schemeClr val="bg1"/>
                </a:solidFill>
              </a:rPr>
              <a:t>poster will be evaluated </a:t>
            </a:r>
            <a:r>
              <a:rPr lang="en-US" dirty="0" smtClean="0">
                <a:solidFill>
                  <a:schemeClr val="bg1"/>
                </a:solidFill>
              </a:rPr>
              <a:t>using this rubric </a:t>
            </a:r>
            <a:r>
              <a:rPr lang="en-US" dirty="0" smtClean="0">
                <a:solidFill>
                  <a:schemeClr val="bg1"/>
                </a:solidFill>
                <a:sym typeface="Wingdings" panose="05000000000000000000" pitchFamily="2" charset="2"/>
              </a:rPr>
              <a:t></a:t>
            </a:r>
            <a:endParaRPr lang="en-US" dirty="0">
              <a:solidFill>
                <a:schemeClr val="bg1"/>
              </a:solidFill>
            </a:endParaRPr>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99159159"/>
              </p:ext>
            </p:extLst>
          </p:nvPr>
        </p:nvGraphicFramePr>
        <p:xfrm>
          <a:off x="5943600" y="2886445"/>
          <a:ext cx="5937250" cy="3147060"/>
        </p:xfrm>
        <a:graphic>
          <a:graphicData uri="http://schemas.openxmlformats.org/drawingml/2006/table">
            <a:tbl>
              <a:tblPr firstRow="1" firstCol="1" bandRow="1">
                <a:tableStyleId>{5C22544A-7EE6-4342-B048-85BDC9FD1C3A}</a:tableStyleId>
              </a:tblPr>
              <a:tblGrid>
                <a:gridCol w="625475"/>
                <a:gridCol w="2057400"/>
                <a:gridCol w="3254375"/>
              </a:tblGrid>
              <a:tr h="0">
                <a:tc>
                  <a:txBody>
                    <a:bodyPr/>
                    <a:lstStyle/>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100">
                          <a:effectLst/>
                        </a:rPr>
                        <a:t>Images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100">
                          <a:effectLst/>
                        </a:rPr>
                        <a:t>Concise Writing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1182370">
                <a:tc>
                  <a:txBody>
                    <a:bodyPr/>
                    <a:lstStyle/>
                    <a:p>
                      <a:pPr marL="0" marR="0">
                        <a:lnSpc>
                          <a:spcPct val="107000"/>
                        </a:lnSpc>
                        <a:spcBef>
                          <a:spcPts val="0"/>
                        </a:spcBef>
                        <a:spcAft>
                          <a:spcPts val="0"/>
                        </a:spcAft>
                      </a:pPr>
                      <a:r>
                        <a:rPr lang="en-US" sz="1100">
                          <a:effectLst/>
                        </a:rPr>
                        <a:t>Full Credit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100">
                          <a:effectLst/>
                        </a:rPr>
                        <a:t>The poster includes one or more images that relate to the assigned hazard. These images clearly illustrate the consequences of the hazard or how to prevent the hazard.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100">
                          <a:effectLst/>
                        </a:rPr>
                        <a:t>The poster includes at least two rules, steps or procedures that workers or their employers can follow in order to minimize the likelihood that they will be involved in the hazard. </a:t>
                      </a:r>
                    </a:p>
                    <a:p>
                      <a:pPr marL="0" marR="0">
                        <a:lnSpc>
                          <a:spcPct val="107000"/>
                        </a:lnSpc>
                        <a:spcBef>
                          <a:spcPts val="0"/>
                        </a:spcBef>
                        <a:spcAft>
                          <a:spcPts val="0"/>
                        </a:spcAft>
                      </a:pPr>
                      <a:r>
                        <a:rPr lang="en-US" sz="1100">
                          <a:effectLst/>
                        </a:rPr>
                        <a:t>The poster is written in concise language so that workers can quickly read and understand it.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1296670">
                <a:tc>
                  <a:txBody>
                    <a:bodyPr/>
                    <a:lstStyle/>
                    <a:p>
                      <a:pPr marL="0" marR="0">
                        <a:lnSpc>
                          <a:spcPct val="107000"/>
                        </a:lnSpc>
                        <a:spcBef>
                          <a:spcPts val="0"/>
                        </a:spcBef>
                        <a:spcAft>
                          <a:spcPts val="0"/>
                        </a:spcAft>
                      </a:pPr>
                      <a:r>
                        <a:rPr lang="en-US" sz="1100">
                          <a:effectLst/>
                        </a:rPr>
                        <a:t>Partial Credit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100">
                          <a:effectLst/>
                        </a:rPr>
                        <a:t>The poster includes one image, but it may be hard to determine how this image relates to the assigned hazard.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100">
                          <a:effectLst/>
                        </a:rPr>
                        <a:t>The poster includes one rule, step or procedure that workers or their employers can follow in order to minimize the likelihood that they will be involved in the hazard. The poster may include difficult vocabulary, unclear or unnecessary language, or confusing sentences that make the poster difficult to understand when workers first look at it.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496570">
                <a:tc>
                  <a:txBody>
                    <a:bodyPr/>
                    <a:lstStyle/>
                    <a:p>
                      <a:pPr marL="0" marR="0">
                        <a:lnSpc>
                          <a:spcPct val="107000"/>
                        </a:lnSpc>
                        <a:spcBef>
                          <a:spcPts val="0"/>
                        </a:spcBef>
                        <a:spcAft>
                          <a:spcPts val="0"/>
                        </a:spcAft>
                      </a:pPr>
                      <a:r>
                        <a:rPr lang="en-US" sz="1100">
                          <a:effectLst/>
                        </a:rPr>
                        <a:t>No Credit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100">
                          <a:effectLst/>
                        </a:rPr>
                        <a:t>The poster includes no images.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100" dirty="0">
                          <a:effectLst/>
                        </a:rPr>
                        <a:t>The poster include no rules, steps or procedures for minimizing the assigned hazard.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2288561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791</Words>
  <Application>Microsoft Office PowerPoint</Application>
  <PresentationFormat>Widescreen</PresentationFormat>
  <Paragraphs>68</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Office Theme</vt:lpstr>
      <vt:lpstr>Safety Engineers</vt:lpstr>
      <vt:lpstr>PowerPoint Presentation</vt:lpstr>
      <vt:lpstr>PowerPoint Presentation</vt:lpstr>
      <vt:lpstr>Your Turn to Be a Safety Engineer</vt:lpstr>
      <vt:lpstr>Your Turn to Be a Safety Engineer</vt:lpstr>
      <vt:lpstr>Example Workplace Safety Poster</vt:lpstr>
      <vt:lpstr>Create a workplace safety poster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Engineers</dc:title>
  <dc:creator>Denise</dc:creator>
  <cp:lastModifiedBy>Denise</cp:lastModifiedBy>
  <cp:revision>33</cp:revision>
  <dcterms:created xsi:type="dcterms:W3CDTF">2016-06-07T20:40:29Z</dcterms:created>
  <dcterms:modified xsi:type="dcterms:W3CDTF">2016-09-14T18:44:02Z</dcterms:modified>
</cp:coreProperties>
</file>