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2"/>
  </p:notesMasterIdLst>
  <p:sldIdLst>
    <p:sldId id="257" r:id="rId2"/>
    <p:sldId id="313" r:id="rId3"/>
    <p:sldId id="321" r:id="rId4"/>
    <p:sldId id="259" r:id="rId5"/>
    <p:sldId id="315" r:id="rId6"/>
    <p:sldId id="260" r:id="rId7"/>
    <p:sldId id="261" r:id="rId8"/>
    <p:sldId id="262" r:id="rId9"/>
    <p:sldId id="263" r:id="rId10"/>
    <p:sldId id="264" r:id="rId11"/>
    <p:sldId id="265" r:id="rId12"/>
    <p:sldId id="319" r:id="rId13"/>
    <p:sldId id="268" r:id="rId14"/>
    <p:sldId id="318" r:id="rId15"/>
    <p:sldId id="270" r:id="rId16"/>
    <p:sldId id="271" r:id="rId17"/>
    <p:sldId id="320" r:id="rId18"/>
    <p:sldId id="302" r:id="rId19"/>
    <p:sldId id="303" r:id="rId20"/>
    <p:sldId id="276" r:id="rId2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4F310A"/>
    <a:srgbClr val="8B6621"/>
    <a:srgbClr val="C39135"/>
    <a:srgbClr val="A169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45" autoAdjust="0"/>
    <p:restoredTop sz="76648" autoAdjust="0"/>
  </p:normalViewPr>
  <p:slideViewPr>
    <p:cSldViewPr snapToGrid="0" snapToObjects="1">
      <p:cViewPr varScale="1">
        <p:scale>
          <a:sx n="55" d="100"/>
          <a:sy n="55" d="100"/>
        </p:scale>
        <p:origin x="68"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0" lvl="1" indent="-88900">
              <a:spcBef>
                <a:spcPts val="0"/>
              </a:spcBef>
              <a:buClr>
                <a:srgbClr val="000000"/>
              </a:buClr>
              <a:buFont typeface="Courier New"/>
              <a:buChar char="o"/>
            </a:pPr>
            <a:endParaRPr/>
          </a:p>
          <a:p>
            <a:pPr marL="0" lvl="2" indent="-88900">
              <a:spcBef>
                <a:spcPts val="0"/>
              </a:spcBef>
              <a:buClr>
                <a:srgbClr val="000000"/>
              </a:buClr>
              <a:buFont typeface="Wingdings"/>
              <a:buChar char="§"/>
            </a:pPr>
            <a:endParaRPr/>
          </a:p>
          <a:p>
            <a:pPr marL="0" lvl="3" indent="-88900">
              <a:spcBef>
                <a:spcPts val="0"/>
              </a:spcBef>
              <a:buClr>
                <a:srgbClr val="000000"/>
              </a:buClr>
              <a:buFont typeface="Arial"/>
              <a:buChar char="●"/>
            </a:pPr>
            <a:endParaRPr/>
          </a:p>
          <a:p>
            <a:pPr marL="0" lvl="4" indent="-88900">
              <a:spcBef>
                <a:spcPts val="0"/>
              </a:spcBef>
              <a:buClr>
                <a:srgbClr val="000000"/>
              </a:buClr>
              <a:buFont typeface="Courier New"/>
              <a:buChar char="o"/>
            </a:pPr>
            <a:endParaRPr/>
          </a:p>
          <a:p>
            <a:pPr marL="0" lvl="5" indent="-88900">
              <a:spcBef>
                <a:spcPts val="0"/>
              </a:spcBef>
              <a:buClr>
                <a:srgbClr val="000000"/>
              </a:buClr>
              <a:buFont typeface="Wingdings"/>
              <a:buChar char="§"/>
            </a:pPr>
            <a:endParaRPr/>
          </a:p>
          <a:p>
            <a:pPr marL="0" lvl="6" indent="-88900">
              <a:spcBef>
                <a:spcPts val="0"/>
              </a:spcBef>
              <a:buClr>
                <a:srgbClr val="000000"/>
              </a:buClr>
              <a:buFont typeface="Arial"/>
              <a:buChar char="●"/>
            </a:pPr>
            <a:endParaRPr/>
          </a:p>
          <a:p>
            <a:pPr marL="0" lvl="7" indent="-88900">
              <a:spcBef>
                <a:spcPts val="0"/>
              </a:spcBef>
              <a:buClr>
                <a:srgbClr val="000000"/>
              </a:buClr>
              <a:buFont typeface="Courier New"/>
              <a:buChar char="o"/>
            </a:pPr>
            <a:endParaRPr/>
          </a:p>
          <a:p>
            <a:pPr marL="0" lvl="8" indent="-88900">
              <a:spcBef>
                <a:spcPts val="0"/>
              </a:spcBef>
              <a:buClr>
                <a:srgbClr val="000000"/>
              </a:buClr>
              <a:buFont typeface="Wingdings"/>
              <a:buChar char="§"/>
            </a:pPr>
            <a:endParaRPr/>
          </a:p>
        </p:txBody>
      </p:sp>
    </p:spTree>
    <p:extLst>
      <p:ext uri="{BB962C8B-B14F-4D97-AF65-F5344CB8AC3E}">
        <p14:creationId xmlns:p14="http://schemas.microsoft.com/office/powerpoint/2010/main" val="248808936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Algae: Tiny Plants with Big Energy Potential Lesson</a:t>
            </a:r>
            <a:r>
              <a:rPr lang="en-US" sz="1200" kern="1200" baseline="0" dirty="0" smtClean="0">
                <a:solidFill>
                  <a:schemeClr val="tx1"/>
                </a:solidFill>
                <a:effectLst/>
                <a:latin typeface="+mn-lt"/>
                <a:ea typeface="+mn-ea"/>
                <a:cs typeface="+mn-cs"/>
              </a:rPr>
              <a:t> &gt; TeachEngineering.org</a:t>
            </a:r>
          </a:p>
          <a:p>
            <a:r>
              <a:rPr lang="en-US" sz="1200" b="0" kern="1200" baseline="0" dirty="0" smtClean="0">
                <a:solidFill>
                  <a:schemeClr val="tx1"/>
                </a:solidFill>
                <a:effectLst/>
                <a:latin typeface="+mn-lt"/>
                <a:ea typeface="+mn-ea"/>
                <a:cs typeface="+mn-cs"/>
              </a:rPr>
              <a:t>/// </a:t>
            </a:r>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We’re going to start today’s lesson with a challenge question: </a:t>
            </a:r>
            <a:br>
              <a:rPr lang="en-US" sz="1200" b="0" kern="1200" dirty="0" smtClean="0">
                <a:solidFill>
                  <a:schemeClr val="tx1"/>
                </a:solidFill>
                <a:effectLst/>
                <a:latin typeface="+mn-lt"/>
                <a:ea typeface="+mn-ea"/>
                <a:cs typeface="+mn-cs"/>
              </a:rPr>
            </a:br>
            <a:r>
              <a:rPr lang="en-US" sz="1200" b="0" i="1" kern="1200" dirty="0" smtClean="0">
                <a:solidFill>
                  <a:schemeClr val="tx1"/>
                </a:solidFill>
                <a:effectLst/>
                <a:latin typeface="+mn-lt"/>
                <a:ea typeface="+mn-ea"/>
                <a:cs typeface="+mn-cs"/>
              </a:rPr>
              <a:t>What plant grows the most abundantly on Earth? </a:t>
            </a:r>
            <a:r>
              <a:rPr lang="en-US" sz="1200" b="0" kern="1200" dirty="0" smtClean="0">
                <a:solidFill>
                  <a:schemeClr val="tx1"/>
                </a:solidFill>
                <a:effectLst/>
                <a:latin typeface="+mn-lt"/>
                <a:ea typeface="+mn-ea"/>
                <a:cs typeface="+mn-cs"/>
              </a:rPr>
              <a:t>In groups, talk about which plant grows the most and agree upon an answer. (Expect answers such as “trees.”)</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correct answer is algae—which are very small plants that grow in such huge numbers that they provide nearly half of the air we breathe—which they produce while they are making their own food. We are going to talk about algae and how we can use it for energy.</a:t>
            </a: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source: </a:t>
            </a:r>
            <a:r>
              <a:rPr lang="en-US" dirty="0" smtClean="0"/>
              <a:t>2009 </a:t>
            </a:r>
            <a:r>
              <a:rPr lang="en-US" dirty="0" err="1" smtClean="0"/>
              <a:t>Rkitko</a:t>
            </a:r>
            <a:r>
              <a:rPr lang="en-US" dirty="0" smtClean="0"/>
              <a:t>,</a:t>
            </a:r>
            <a:r>
              <a:rPr lang="en-US" baseline="0" dirty="0" smtClean="0"/>
              <a:t> Wikimedia Commons (composite of </a:t>
            </a:r>
            <a:r>
              <a:rPr lang="en-US" dirty="0" smtClean="0"/>
              <a:t>images available on Wikimedia Commons;</a:t>
            </a:r>
            <a:r>
              <a:rPr lang="en-US" baseline="0" dirty="0" smtClean="0"/>
              <a:t> CC BY-SA 3.0 and</a:t>
            </a:r>
            <a:r>
              <a:rPr lang="en-US" dirty="0" smtClean="0"/>
              <a:t> GFDL)</a:t>
            </a:r>
            <a:r>
              <a:rPr lang="en-US" baseline="0" dirty="0" smtClean="0"/>
              <a:t> </a:t>
            </a:r>
            <a:r>
              <a:rPr lang="en-US" dirty="0" smtClean="0"/>
              <a:t>https://commons.wikimedia.org/w/index.php?curid=6412607</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8256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In groups, think of reasons why biological engineers might want to use algae for biofuels.</a:t>
            </a:r>
          </a:p>
          <a:p>
            <a:r>
              <a:rPr lang="en-US" sz="1200" b="1" kern="1200" dirty="0" smtClean="0">
                <a:solidFill>
                  <a:schemeClr val="tx1"/>
                </a:solidFill>
                <a:effectLst/>
                <a:latin typeface="+mn-lt"/>
                <a:ea typeface="+mn-ea"/>
                <a:cs typeface="+mn-cs"/>
              </a:rPr>
              <a:t>Reasons that we have talked about so far are: 1) they grow very fast and 2) they grow in many different places around the world.</a:t>
            </a:r>
            <a:r>
              <a:rPr lang="en-US" sz="1200" kern="1200" dirty="0" smtClean="0">
                <a:solidFill>
                  <a:schemeClr val="tx1"/>
                </a:solidFill>
                <a:effectLst/>
                <a:latin typeface="+mn-lt"/>
                <a:ea typeface="+mn-ea"/>
                <a:cs typeface="+mn-cs"/>
              </a:rPr>
              <a:t> (click to show these two answers on the slide)</a:t>
            </a:r>
          </a:p>
          <a:p>
            <a:r>
              <a:rPr lang="en-US" sz="1200" kern="1200" dirty="0" smtClean="0">
                <a:solidFill>
                  <a:schemeClr val="tx1"/>
                </a:solidFill>
                <a:effectLst/>
                <a:latin typeface="+mn-lt"/>
                <a:ea typeface="+mn-ea"/>
                <a:cs typeface="+mn-cs"/>
              </a:rPr>
              <a:t>In addition, algae are good plants to make into biofuels because we don’t eat them. We don’t want to take away food for people in order to make fuel. (click to show that reason)</a:t>
            </a:r>
          </a:p>
          <a:p>
            <a:r>
              <a:rPr lang="en-US" sz="1200" kern="1200" dirty="0" smtClean="0">
                <a:solidFill>
                  <a:schemeClr val="tx1"/>
                </a:solidFill>
                <a:effectLst/>
                <a:latin typeface="+mn-lt"/>
                <a:ea typeface="+mn-ea"/>
                <a:cs typeface="+mn-cs"/>
              </a:rPr>
              <a:t>Algae make oil and sugars inside their cells. We remove those oils and sugars to make into fuels that are considered renewable. We can also make fuel out of </a:t>
            </a:r>
            <a:r>
              <a:rPr lang="en-US" sz="1200" kern="1200" dirty="0" smtClean="0">
                <a:solidFill>
                  <a:schemeClr val="tx1"/>
                </a:solidFill>
                <a:effectLst/>
                <a:latin typeface="+mn-lt"/>
                <a:ea typeface="+mn-ea"/>
                <a:cs typeface="+mn-cs"/>
              </a:rPr>
              <a:t>algal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cell walls. (click to show that reason)</a:t>
            </a:r>
            <a:endParaRPr lang="en-US" sz="1200" kern="1200" dirty="0">
              <a:solidFill>
                <a:schemeClr val="tx1"/>
              </a:solidFill>
              <a:effectLst/>
              <a:latin typeface="+mn-lt"/>
              <a:ea typeface="+mn-ea"/>
              <a:cs typeface="+mn-cs"/>
            </a:endParaRPr>
          </a:p>
        </p:txBody>
      </p:sp>
      <p:sp>
        <p:nvSpPr>
          <p:cNvPr id="186" name="Shape 1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8701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Three parts of algae can be turned into energy. Look at this cartoon sketch of a plant cell. (click to advance animation) If we ignore the organelles of the cell, we see this simplified view of the plant cell. The parts of the algae we can use to make into fuel are (click) oil, (click) starch and (click) the cell wall. </a:t>
            </a:r>
          </a:p>
          <a:p>
            <a:r>
              <a:rPr lang="en-US" sz="1200" kern="1200" dirty="0" smtClean="0">
                <a:solidFill>
                  <a:schemeClr val="tx1"/>
                </a:solidFill>
                <a:effectLst/>
                <a:latin typeface="+mn-lt"/>
                <a:ea typeface="+mn-ea"/>
                <a:cs typeface="+mn-cs"/>
              </a:rPr>
              <a:t>For this lesson, we are going to focus on the cell wall. To</a:t>
            </a:r>
            <a:r>
              <a:rPr lang="en-US" sz="1200" kern="1200" baseline="0" dirty="0" smtClean="0">
                <a:solidFill>
                  <a:schemeClr val="tx1"/>
                </a:solidFill>
                <a:effectLst/>
                <a:latin typeface="+mn-lt"/>
                <a:ea typeface="+mn-ea"/>
                <a:cs typeface="+mn-cs"/>
              </a:rPr>
              <a:t> get to the oils and starch, w</a:t>
            </a:r>
            <a:r>
              <a:rPr lang="en-US" sz="1200" kern="1200" dirty="0" smtClean="0">
                <a:solidFill>
                  <a:schemeClr val="tx1"/>
                </a:solidFill>
                <a:effectLst/>
                <a:latin typeface="+mn-lt"/>
                <a:ea typeface="+mn-ea"/>
                <a:cs typeface="+mn-cs"/>
              </a:rPr>
              <a:t>e need to break apart the cell wall. And, we can use the broken-down cell wall for fuel, too. </a:t>
            </a:r>
          </a:p>
          <a:p>
            <a:r>
              <a:rPr lang="en-US" sz="1200" kern="1200" dirty="0" smtClean="0">
                <a:solidFill>
                  <a:schemeClr val="tx1"/>
                </a:solidFill>
                <a:effectLst/>
                <a:latin typeface="+mn-lt"/>
                <a:ea typeface="+mn-ea"/>
                <a:cs typeface="+mn-cs"/>
              </a:rPr>
              <a:t>Teacher</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ote: The depicted plant cell is shown with adjacent cells; algae can be single-celled or multicellular.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(Diagram of plant cell w cell wall in green) </a:t>
            </a:r>
            <a:r>
              <a:rPr lang="en-US" sz="1200" kern="1200" baseline="0" dirty="0" smtClean="0">
                <a:solidFill>
                  <a:schemeClr val="tx1"/>
                </a:solidFill>
                <a:effectLst/>
                <a:latin typeface="+mn-lt"/>
                <a:ea typeface="+mn-ea"/>
                <a:cs typeface="+mn-cs"/>
              </a:rPr>
              <a:t>2009</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LadyofHats</a:t>
            </a:r>
            <a:r>
              <a:rPr lang="en-US" sz="1200" kern="1200" dirty="0" smtClean="0">
                <a:solidFill>
                  <a:schemeClr val="tx1"/>
                </a:solidFill>
                <a:effectLst/>
                <a:latin typeface="+mn-lt"/>
                <a:ea typeface="+mn-ea"/>
                <a:cs typeface="+mn-cs"/>
              </a:rPr>
              <a:t>, Wikimedia Commons</a:t>
            </a:r>
            <a:r>
              <a:rPr lang="en-US" sz="1200" kern="1200" baseline="0" dirty="0" smtClean="0">
                <a:solidFill>
                  <a:schemeClr val="tx1"/>
                </a:solidFill>
                <a:effectLst/>
                <a:latin typeface="+mn-lt"/>
                <a:ea typeface="+mn-ea"/>
                <a:cs typeface="+mn-cs"/>
              </a:rPr>
              <a:t> [public domain] https://commons.wikimedia.org/wiki/File:Eukaryota_cell_strucutre.PNG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Animation and additional drawings added by author Lauren </a:t>
            </a:r>
            <a:r>
              <a:rPr lang="en-US" sz="1200" kern="1200" baseline="0" dirty="0" err="1" smtClean="0">
                <a:solidFill>
                  <a:schemeClr val="tx1"/>
                </a:solidFill>
                <a:effectLst/>
                <a:latin typeface="+mn-lt"/>
                <a:ea typeface="+mn-ea"/>
                <a:cs typeface="+mn-cs"/>
              </a:rPr>
              <a:t>Jabusch</a:t>
            </a:r>
            <a:r>
              <a:rPr lang="en-US" sz="1200" kern="1200" baseline="0" dirty="0" smtClean="0">
                <a:solidFill>
                  <a:schemeClr val="tx1"/>
                </a:solidFill>
                <a:effectLst/>
                <a:latin typeface="+mn-lt"/>
                <a:ea typeface="+mn-ea"/>
                <a:cs typeface="+mn-cs"/>
              </a:rPr>
              <a:t>, University of California Davis</a:t>
            </a:r>
            <a:endParaRPr dirty="0"/>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25084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(click 3</a:t>
            </a:r>
            <a:r>
              <a:rPr lang="en-US" sz="1200" kern="1200" baseline="0" dirty="0" smtClean="0">
                <a:solidFill>
                  <a:schemeClr val="tx1"/>
                </a:solidFill>
                <a:effectLst/>
                <a:latin typeface="+mn-lt"/>
                <a:ea typeface="+mn-ea"/>
                <a:cs typeface="+mn-cs"/>
              </a:rPr>
              <a:t> times to show first 3 items) A</a:t>
            </a:r>
            <a:r>
              <a:rPr lang="en-US" sz="1200" kern="1200" dirty="0" smtClean="0">
                <a:solidFill>
                  <a:schemeClr val="tx1"/>
                </a:solidFill>
                <a:effectLst/>
                <a:latin typeface="+mn-lt"/>
                <a:ea typeface="+mn-ea"/>
                <a:cs typeface="+mn-cs"/>
              </a:rPr>
              <a:t>dd the following to your notes about algae: (click to show) “People don’t usually eat algae” and (click) “Composed of oil, starch and cell walls.”</a:t>
            </a:r>
          </a:p>
          <a:p>
            <a:r>
              <a:rPr lang="en-US" sz="1200" i="1" kern="1200" dirty="0" smtClean="0">
                <a:solidFill>
                  <a:schemeClr val="tx1"/>
                </a:solidFill>
                <a:effectLst/>
                <a:latin typeface="+mn-lt"/>
                <a:ea typeface="+mn-ea"/>
                <a:cs typeface="+mn-cs"/>
              </a:rPr>
              <a:t>Image sources: </a:t>
            </a:r>
          </a:p>
          <a:p>
            <a:r>
              <a:rPr lang="en-US" sz="1200" kern="1200" dirty="0" smtClean="0">
                <a:solidFill>
                  <a:schemeClr val="tx1"/>
                </a:solidFill>
                <a:effectLst/>
                <a:latin typeface="+mn-lt"/>
                <a:ea typeface="+mn-ea"/>
                <a:cs typeface="+mn-cs"/>
              </a:rPr>
              <a:t>(Pond photo) 2005 Felix Andrews (</a:t>
            </a:r>
            <a:r>
              <a:rPr lang="en-US" sz="1200" kern="1200" dirty="0" err="1" smtClean="0">
                <a:solidFill>
                  <a:schemeClr val="tx1"/>
                </a:solidFill>
                <a:effectLst/>
                <a:latin typeface="+mn-lt"/>
                <a:ea typeface="+mn-ea"/>
                <a:cs typeface="+mn-cs"/>
              </a:rPr>
              <a:t>Floybix</a:t>
            </a:r>
            <a:r>
              <a:rPr lang="en-US" sz="1200" kern="1200" dirty="0" smtClean="0">
                <a:solidFill>
                  <a:schemeClr val="tx1"/>
                </a:solidFill>
                <a:effectLst/>
                <a:latin typeface="+mn-lt"/>
                <a:ea typeface="+mn-ea"/>
                <a:cs typeface="+mn-cs"/>
              </a:rPr>
              <a:t>), Wikimedia Commons GNU Free Doc </a:t>
            </a:r>
            <a:r>
              <a:rPr lang="en-US" sz="1200" kern="1200" dirty="0" err="1" smtClean="0">
                <a:solidFill>
                  <a:schemeClr val="tx1"/>
                </a:solidFill>
                <a:effectLst/>
                <a:latin typeface="+mn-lt"/>
                <a:ea typeface="+mn-ea"/>
                <a:cs typeface="+mn-cs"/>
              </a:rPr>
              <a:t>Lic</a:t>
            </a:r>
            <a:r>
              <a:rPr lang="en-US" sz="1200" kern="1200" dirty="0" smtClean="0">
                <a:solidFill>
                  <a:schemeClr val="tx1"/>
                </a:solidFill>
                <a:effectLst/>
                <a:latin typeface="+mn-lt"/>
                <a:ea typeface="+mn-ea"/>
                <a:cs typeface="+mn-cs"/>
              </a:rPr>
              <a:t> v1.2+ </a:t>
            </a:r>
            <a:r>
              <a:rPr lang="en-US" sz="1200" kern="1200" baseline="0" dirty="0" smtClean="0">
                <a:solidFill>
                  <a:schemeClr val="tx1"/>
                </a:solidFill>
                <a:effectLst/>
                <a:latin typeface="+mn-lt"/>
                <a:ea typeface="+mn-ea"/>
                <a:cs typeface="+mn-cs"/>
              </a:rPr>
              <a:t>https://commons.wikimedia.org/w/index.php?curid=1092921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(Microscopic photo) 2007 NEON ja, colored by Richard </a:t>
            </a:r>
            <a:r>
              <a:rPr lang="en-US" dirty="0" err="1" smtClean="0"/>
              <a:t>Bartz</a:t>
            </a:r>
            <a:r>
              <a:rPr lang="en-US" dirty="0" smtClean="0"/>
              <a:t>, Wikimedia Commons CC BY-SA 2.5</a:t>
            </a:r>
            <a:r>
              <a:rPr lang="en-US" baseline="0" dirty="0" smtClean="0"/>
              <a:t> </a:t>
            </a:r>
            <a:r>
              <a:rPr lang="en-US" dirty="0" smtClean="0"/>
              <a:t>https://commons.wikimedia.org/w/index.php?curid=6072505</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6493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As an analogy, think about the </a:t>
            </a:r>
            <a:r>
              <a:rPr lang="en-US" sz="1200" kern="1200" dirty="0" smtClean="0">
                <a:solidFill>
                  <a:schemeClr val="tx1"/>
                </a:solidFill>
                <a:effectLst/>
                <a:latin typeface="+mn-lt"/>
                <a:ea typeface="+mn-ea"/>
                <a:cs typeface="+mn-cs"/>
              </a:rPr>
              <a:t>algal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cell wall like a box made of LEGO pieces. How would you open this</a:t>
            </a:r>
            <a:r>
              <a:rPr lang="en-US" sz="1200" kern="1200" baseline="0" dirty="0" smtClean="0">
                <a:solidFill>
                  <a:schemeClr val="tx1"/>
                </a:solidFill>
                <a:effectLst/>
                <a:latin typeface="+mn-lt"/>
                <a:ea typeface="+mn-ea"/>
                <a:cs typeface="+mn-cs"/>
              </a:rPr>
              <a:t> LEGO </a:t>
            </a:r>
            <a:r>
              <a:rPr lang="en-US" sz="1200" kern="1200" dirty="0" smtClean="0">
                <a:solidFill>
                  <a:schemeClr val="tx1"/>
                </a:solidFill>
                <a:effectLst/>
                <a:latin typeface="+mn-lt"/>
                <a:ea typeface="+mn-ea"/>
                <a:cs typeface="+mn-cs"/>
              </a:rPr>
              <a:t>container (box,</a:t>
            </a:r>
            <a:r>
              <a:rPr lang="en-US" sz="1200" kern="1200" baseline="0" dirty="0" smtClean="0">
                <a:solidFill>
                  <a:schemeClr val="tx1"/>
                </a:solidFill>
                <a:effectLst/>
                <a:latin typeface="+mn-lt"/>
                <a:ea typeface="+mn-ea"/>
                <a:cs typeface="+mn-cs"/>
              </a:rPr>
              <a:t> orb)</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Expect</a:t>
            </a:r>
            <a:r>
              <a:rPr lang="en-US" sz="1200" b="1" kern="1200" baseline="0" dirty="0" smtClean="0">
                <a:solidFill>
                  <a:schemeClr val="tx1"/>
                </a:solidFill>
                <a:effectLst/>
                <a:latin typeface="+mn-lt"/>
                <a:ea typeface="+mn-ea"/>
                <a:cs typeface="+mn-cs"/>
              </a:rPr>
              <a:t> students to say that they w</a:t>
            </a:r>
            <a:r>
              <a:rPr lang="en-US" sz="1200" b="1" kern="1200" dirty="0" smtClean="0">
                <a:solidFill>
                  <a:schemeClr val="tx1"/>
                </a:solidFill>
                <a:effectLst/>
                <a:latin typeface="+mn-lt"/>
                <a:ea typeface="+mn-ea"/>
                <a:cs typeface="+mn-cs"/>
              </a:rPr>
              <a:t>ould take apart the box, piece by piece, using their fingers. </a:t>
            </a:r>
            <a:r>
              <a:rPr lang="en-US" sz="1200" kern="1200" dirty="0" smtClean="0">
                <a:solidFill>
                  <a:schemeClr val="tx1"/>
                </a:solidFill>
                <a:effectLst/>
                <a:latin typeface="+mn-lt"/>
                <a:ea typeface="+mn-ea"/>
                <a:cs typeface="+mn-cs"/>
              </a:rPr>
              <a:t>I agree that it is better to take apart the LEGO container piece by piece so that we can reuse the pieces for other projects and because it would take less effort than, say, smashing it with a hammer or heating in an oven until the pieces melted. Raise your hand if you think it would be ridiculous to smash or melt the LEGO orb. I agree with you. It would be silly to use energy-intensive or wasteful methods to open the LEGO box.</a:t>
            </a:r>
          </a:p>
          <a:p>
            <a:r>
              <a:rPr lang="en-US" sz="1200" kern="1200" dirty="0" smtClean="0">
                <a:solidFill>
                  <a:schemeClr val="tx1"/>
                </a:solidFill>
                <a:effectLst/>
                <a:latin typeface="+mn-lt"/>
                <a:ea typeface="+mn-ea"/>
                <a:cs typeface="+mn-cs"/>
              </a:rPr>
              <a:t>Biological engineers face a similar challenge with cell walls. Right now, engineers only know how to open the cell wall with energy-intensive methods like using the hammer to smash or the oven to melt. But, if we knew more about the LEGO bricks—which represent the sugars present in the cell walls—we could open</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cell walls using less energy and reuse the sugar for biofuels. So the research continues.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Image sources: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(LEGO</a:t>
            </a:r>
            <a:r>
              <a:rPr lang="en-US" sz="1200" b="0" i="0" kern="1200" baseline="0" dirty="0" smtClean="0">
                <a:solidFill>
                  <a:schemeClr val="tx1"/>
                </a:solidFill>
                <a:effectLst/>
                <a:latin typeface="+mn-lt"/>
                <a:ea typeface="+mn-ea"/>
                <a:cs typeface="+mn-cs"/>
              </a:rPr>
              <a:t> orb) 2006 </a:t>
            </a:r>
            <a:r>
              <a:rPr lang="en-US" sz="1200" b="0" i="0" kern="1200" dirty="0" err="1" smtClean="0">
                <a:solidFill>
                  <a:schemeClr val="tx1"/>
                </a:solidFill>
                <a:effectLst/>
                <a:latin typeface="+mn-lt"/>
                <a:ea typeface="+mn-ea"/>
                <a:cs typeface="+mn-cs"/>
              </a:rPr>
              <a:t>Jérôme</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Kunegis</a:t>
            </a:r>
            <a:r>
              <a:rPr lang="en-US" sz="1200" b="0" i="0" kern="1200" baseline="0" dirty="0" smtClean="0">
                <a:solidFill>
                  <a:schemeClr val="tx1"/>
                </a:solidFill>
                <a:effectLst/>
                <a:latin typeface="+mn-lt"/>
                <a:ea typeface="+mn-ea"/>
                <a:cs typeface="+mn-cs"/>
              </a:rPr>
              <a:t>, Wikimedia Commons GNUFDL 1.2+ https://commons.wikimedia.org/wiki/File:Sph%C3%A8re_Lego_blanche.jpg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(D</a:t>
            </a:r>
            <a:r>
              <a:rPr lang="en-US" sz="1200" kern="1200" baseline="0" dirty="0" smtClean="0">
                <a:solidFill>
                  <a:schemeClr val="tx1"/>
                </a:solidFill>
                <a:effectLst/>
                <a:latin typeface="+mn-lt"/>
                <a:ea typeface="+mn-ea"/>
                <a:cs typeface="+mn-cs"/>
              </a:rPr>
              <a:t>iagram of a plant cell; the cell wall is green) 2009</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LadyofHats</a:t>
            </a:r>
            <a:r>
              <a:rPr lang="en-US" sz="1200" kern="1200" dirty="0" smtClean="0">
                <a:solidFill>
                  <a:schemeClr val="tx1"/>
                </a:solidFill>
                <a:effectLst/>
                <a:latin typeface="+mn-lt"/>
                <a:ea typeface="+mn-ea"/>
                <a:cs typeface="+mn-cs"/>
              </a:rPr>
              <a:t>, Wikimedia Commons</a:t>
            </a:r>
            <a:r>
              <a:rPr lang="en-US" sz="1200" kern="1200" baseline="0" dirty="0" smtClean="0">
                <a:solidFill>
                  <a:schemeClr val="tx1"/>
                </a:solidFill>
                <a:effectLst/>
                <a:latin typeface="+mn-lt"/>
                <a:ea typeface="+mn-ea"/>
                <a:cs typeface="+mn-cs"/>
              </a:rPr>
              <a:t> [public domain] https://commons.wikimedia.org/wiki/File:Eukaryota_cell_strucutre.PNG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p:txBody>
      </p:sp>
      <p:sp>
        <p:nvSpPr>
          <p:cNvPr id="265" name="Shape 2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56609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definition of the </a:t>
            </a:r>
            <a:r>
              <a:rPr lang="en-US" sz="1200" kern="1200" dirty="0" smtClean="0">
                <a:solidFill>
                  <a:schemeClr val="tx1"/>
                </a:solidFill>
                <a:effectLst/>
                <a:latin typeface="+mn-lt"/>
                <a:ea typeface="+mn-ea"/>
                <a:cs typeface="+mn-cs"/>
              </a:rPr>
              <a:t>algal </a:t>
            </a:r>
            <a:r>
              <a:rPr lang="en-US" sz="1200" kern="1200" dirty="0" smtClean="0">
                <a:solidFill>
                  <a:schemeClr val="tx1"/>
                </a:solidFill>
                <a:effectLst/>
                <a:latin typeface="+mn-lt"/>
                <a:ea typeface="+mn-ea"/>
                <a:cs typeface="+mn-cs"/>
              </a:rPr>
              <a:t>cell wall is: (click to reveal answer) a structure made of sugar that surrounds and protects the cell, and (click) the cell wall sugars can be used to make more biofuel.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Biological engineers study </a:t>
            </a:r>
            <a:r>
              <a:rPr lang="en-US" sz="1200" kern="1200" dirty="0" smtClean="0">
                <a:solidFill>
                  <a:schemeClr val="tx1"/>
                </a:solidFill>
                <a:effectLst/>
                <a:latin typeface="+mn-lt"/>
                <a:ea typeface="+mn-ea"/>
                <a:cs typeface="+mn-cs"/>
              </a:rPr>
              <a:t>algae </a:t>
            </a:r>
            <a:r>
              <a:rPr lang="en-US" sz="1200" kern="1200" dirty="0" smtClean="0">
                <a:solidFill>
                  <a:schemeClr val="tx1"/>
                </a:solidFill>
                <a:effectLst/>
                <a:latin typeface="+mn-lt"/>
                <a:ea typeface="+mn-ea"/>
                <a:cs typeface="+mn-cs"/>
              </a:rPr>
              <a:t>to find ways that we can more easily make </a:t>
            </a:r>
            <a:r>
              <a:rPr lang="en-US" sz="1200" kern="1200" dirty="0" smtClean="0">
                <a:solidFill>
                  <a:schemeClr val="tx1"/>
                </a:solidFill>
                <a:effectLst/>
                <a:latin typeface="+mn-lt"/>
                <a:ea typeface="+mn-ea"/>
                <a:cs typeface="+mn-cs"/>
              </a:rPr>
              <a:t>biofuel</a:t>
            </a:r>
            <a:r>
              <a:rPr lang="en-US" sz="1200" kern="1200" baseline="0" dirty="0" smtClean="0">
                <a:solidFill>
                  <a:schemeClr val="tx1"/>
                </a:solidFill>
                <a:effectLst/>
                <a:latin typeface="+mn-lt"/>
                <a:ea typeface="+mn-ea"/>
                <a:cs typeface="+mn-cs"/>
              </a:rPr>
              <a:t> by </a:t>
            </a:r>
            <a:r>
              <a:rPr lang="en-US" sz="1200" kern="1200" baseline="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pening the cell </a:t>
            </a:r>
            <a:r>
              <a:rPr lang="en-US" sz="1200" kern="1200" dirty="0" smtClean="0">
                <a:solidFill>
                  <a:schemeClr val="tx1"/>
                </a:solidFill>
                <a:effectLst/>
                <a:latin typeface="+mn-lt"/>
                <a:ea typeface="+mn-ea"/>
                <a:cs typeface="+mn-cs"/>
              </a:rPr>
              <a:t>walls </a:t>
            </a:r>
            <a:r>
              <a:rPr lang="en-US" sz="1200" kern="1200" dirty="0" smtClean="0">
                <a:solidFill>
                  <a:schemeClr val="tx1"/>
                </a:solidFill>
                <a:effectLst/>
                <a:latin typeface="+mn-lt"/>
                <a:ea typeface="+mn-ea"/>
                <a:cs typeface="+mn-cs"/>
              </a:rPr>
              <a:t>to get to the oil and starch, and by recycling the sugars of the cell wall into biofuel.</a:t>
            </a:r>
          </a:p>
          <a:p>
            <a:r>
              <a:rPr lang="en-US" sz="1200" i="1" kern="1200" dirty="0" smtClean="0">
                <a:solidFill>
                  <a:schemeClr val="tx1"/>
                </a:solidFill>
                <a:effectLst/>
                <a:latin typeface="+mn-lt"/>
                <a:ea typeface="+mn-ea"/>
                <a:cs typeface="+mn-cs"/>
              </a:rPr>
              <a:t>Image source:</a:t>
            </a:r>
          </a:p>
          <a:p>
            <a:r>
              <a:rPr lang="en-US" sz="1200" kern="1200" baseline="0" dirty="0" smtClean="0">
                <a:solidFill>
                  <a:schemeClr val="tx1"/>
                </a:solidFill>
                <a:effectLst/>
                <a:latin typeface="+mn-lt"/>
                <a:ea typeface="+mn-ea"/>
                <a:cs typeface="+mn-cs"/>
              </a:rPr>
              <a:t>(diagram of a plant cell; the cell wall is green): 2009</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LadyofHats</a:t>
            </a:r>
            <a:r>
              <a:rPr lang="en-US" sz="1200" kern="1200" dirty="0" smtClean="0">
                <a:solidFill>
                  <a:schemeClr val="tx1"/>
                </a:solidFill>
                <a:effectLst/>
                <a:latin typeface="+mn-lt"/>
                <a:ea typeface="+mn-ea"/>
                <a:cs typeface="+mn-cs"/>
              </a:rPr>
              <a:t>, Wikimedia Commons</a:t>
            </a:r>
            <a:r>
              <a:rPr lang="en-US" sz="1200" kern="1200" baseline="0" dirty="0" smtClean="0">
                <a:solidFill>
                  <a:schemeClr val="tx1"/>
                </a:solidFill>
                <a:effectLst/>
                <a:latin typeface="+mn-lt"/>
                <a:ea typeface="+mn-ea"/>
                <a:cs typeface="+mn-cs"/>
              </a:rPr>
              <a:t> [public domain] https://commons.wikimedia.org/wiki/File:Eukaryota_cell_strucutre.PNG</a:t>
            </a: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485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to reveal questions and answers)</a:t>
            </a:r>
          </a:p>
          <a:p>
            <a:pPr>
              <a:spcBef>
                <a:spcPts val="0"/>
              </a:spcBef>
              <a:buNone/>
            </a:pPr>
            <a:endParaRPr dirty="0"/>
          </a:p>
        </p:txBody>
      </p:sp>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1886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to reveal question and answers)</a:t>
            </a:r>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925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Lesson extension slides. These</a:t>
            </a:r>
            <a:r>
              <a:rPr lang="en-US" sz="1200" kern="1200" baseline="0" dirty="0" smtClean="0">
                <a:solidFill>
                  <a:schemeClr val="tx1"/>
                </a:solidFill>
                <a:effectLst/>
                <a:latin typeface="+mn-lt"/>
                <a:ea typeface="+mn-ea"/>
                <a:cs typeface="+mn-cs"/>
              </a:rPr>
              <a:t> are </a:t>
            </a:r>
            <a:r>
              <a:rPr lang="en-US" sz="1200" b="1" kern="1200" baseline="0" dirty="0" smtClean="0">
                <a:solidFill>
                  <a:schemeClr val="tx1"/>
                </a:solidFill>
                <a:effectLst/>
                <a:latin typeface="+mn-lt"/>
                <a:ea typeface="+mn-ea"/>
                <a:cs typeface="+mn-cs"/>
              </a:rPr>
              <a:t>o</a:t>
            </a:r>
            <a:r>
              <a:rPr lang="en-US" sz="1200" b="1" kern="1200" dirty="0" smtClean="0">
                <a:solidFill>
                  <a:schemeClr val="tx1"/>
                </a:solidFill>
                <a:effectLst/>
                <a:latin typeface="+mn-lt"/>
                <a:ea typeface="+mn-ea"/>
                <a:cs typeface="+mn-cs"/>
              </a:rPr>
              <a:t>ptional</a:t>
            </a:r>
            <a:r>
              <a:rPr lang="en-US" sz="1200" kern="1200" dirty="0" smtClean="0">
                <a:solidFill>
                  <a:schemeClr val="tx1"/>
                </a:solidFill>
                <a:effectLst/>
                <a:latin typeface="+mn-lt"/>
                <a:ea typeface="+mn-ea"/>
                <a:cs typeface="+mn-cs"/>
              </a:rPr>
              <a:t> enrichment slides.]</a:t>
            </a:r>
          </a:p>
          <a:p>
            <a:r>
              <a:rPr lang="en-US" dirty="0" smtClean="0"/>
              <a:t>We’ve talked a lot about how we can use algae</a:t>
            </a:r>
            <a:r>
              <a:rPr lang="en-US" baseline="0" dirty="0" smtClean="0"/>
              <a:t> for biofuels and how fast algae grow, but we have not talked much about ways to grow algae. Let’s learn about a few different ways.</a:t>
            </a:r>
            <a:endParaRPr lang="en-US" dirty="0"/>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0" lvl="1" indent="-88900">
              <a:spcBef>
                <a:spcPts val="0"/>
              </a:spcBef>
              <a:buClr>
                <a:srgbClr val="000000"/>
              </a:buClr>
              <a:buFont typeface="Courier New"/>
              <a:buChar char="o"/>
            </a:pPr>
            <a:endParaRPr lang="en-US" smtClean="0"/>
          </a:p>
          <a:p>
            <a:pPr marL="0" lvl="2" indent="-88900">
              <a:spcBef>
                <a:spcPts val="0"/>
              </a:spcBef>
              <a:buClr>
                <a:srgbClr val="000000"/>
              </a:buClr>
              <a:buFont typeface="Wingdings"/>
              <a:buChar char="§"/>
            </a:pPr>
            <a:endParaRPr lang="en-US" smtClean="0"/>
          </a:p>
          <a:p>
            <a:pPr marL="0" lvl="3" indent="-88900">
              <a:spcBef>
                <a:spcPts val="0"/>
              </a:spcBef>
              <a:buClr>
                <a:srgbClr val="000000"/>
              </a:buClr>
              <a:buFont typeface="Arial"/>
              <a:buChar char="●"/>
            </a:pPr>
            <a:endParaRPr lang="en-US" smtClean="0"/>
          </a:p>
          <a:p>
            <a:pPr marL="0" lvl="4" indent="-88900">
              <a:spcBef>
                <a:spcPts val="0"/>
              </a:spcBef>
              <a:buClr>
                <a:srgbClr val="000000"/>
              </a:buClr>
              <a:buFont typeface="Courier New"/>
              <a:buChar char="o"/>
            </a:pPr>
            <a:endParaRPr lang="en-US" smtClean="0"/>
          </a:p>
          <a:p>
            <a:pPr marL="0" lvl="5" indent="-88900">
              <a:spcBef>
                <a:spcPts val="0"/>
              </a:spcBef>
              <a:buClr>
                <a:srgbClr val="000000"/>
              </a:buClr>
              <a:buFont typeface="Wingdings"/>
              <a:buChar char="§"/>
            </a:pPr>
            <a:endParaRPr lang="en-US" smtClean="0"/>
          </a:p>
          <a:p>
            <a:pPr marL="0" lvl="6" indent="-88900">
              <a:spcBef>
                <a:spcPts val="0"/>
              </a:spcBef>
              <a:buClr>
                <a:srgbClr val="000000"/>
              </a:buClr>
              <a:buFont typeface="Arial"/>
              <a:buChar char="●"/>
            </a:pPr>
            <a:endParaRPr lang="en-US" smtClean="0"/>
          </a:p>
          <a:p>
            <a:pPr marL="0" lvl="7" indent="-88900">
              <a:spcBef>
                <a:spcPts val="0"/>
              </a:spcBef>
              <a:buClr>
                <a:srgbClr val="000000"/>
              </a:buClr>
              <a:buFont typeface="Courier New"/>
              <a:buChar char="o"/>
            </a:pPr>
            <a:endParaRPr lang="en-US" smtClean="0"/>
          </a:p>
          <a:p>
            <a:pPr marL="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934164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Raceway ponds are a (click to reveal) way to grow very large quantities of algae. (click to reveal) Farmers use raceway ponds because they are inexpensive to build for the quantity of algae they can produce.</a:t>
            </a:r>
          </a:p>
          <a:p>
            <a:pPr>
              <a:spcBef>
                <a:spcPts val="0"/>
              </a:spcBef>
              <a:buNone/>
            </a:pPr>
            <a:r>
              <a:rPr lang="en-US" i="1" dirty="0" smtClean="0"/>
              <a:t>Image source</a:t>
            </a:r>
            <a:r>
              <a:rPr lang="en-US" dirty="0" smtClean="0"/>
              <a:t>: 2011 JanB46, Wikimedia Commons CC BY-SA 3.0 https://commons.wikimedia.org/wiki/File:Microalgenkwekerij_te_Heure_bij_Borculo.jpg</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65641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Photobioreactors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First, l</a:t>
            </a:r>
            <a:r>
              <a:rPr lang="en-US" sz="1200" kern="1200" dirty="0" smtClean="0">
                <a:solidFill>
                  <a:schemeClr val="tx1"/>
                </a:solidFill>
                <a:effectLst/>
                <a:latin typeface="+mn-lt"/>
                <a:ea typeface="+mn-ea"/>
                <a:cs typeface="+mn-cs"/>
              </a:rPr>
              <a:t>et’s break down the word. A reactor is a place where a reaction happens so a </a:t>
            </a:r>
            <a:r>
              <a:rPr lang="en-US" sz="1200" kern="1200" dirty="0" err="1" smtClean="0">
                <a:solidFill>
                  <a:schemeClr val="tx1"/>
                </a:solidFill>
                <a:effectLst/>
                <a:latin typeface="+mn-lt"/>
                <a:ea typeface="+mn-ea"/>
                <a:cs typeface="+mn-cs"/>
              </a:rPr>
              <a:t>photobioreactor</a:t>
            </a:r>
            <a:r>
              <a:rPr lang="en-US" sz="1200" kern="1200" dirty="0" smtClean="0">
                <a:solidFill>
                  <a:schemeClr val="tx1"/>
                </a:solidFill>
                <a:effectLst/>
                <a:latin typeface="+mn-lt"/>
                <a:ea typeface="+mn-ea"/>
                <a:cs typeface="+mn-cs"/>
              </a:rPr>
              <a:t> is a place where a light-life reaction takes place. Can you think of a process that living things do that uses light? </a:t>
            </a:r>
            <a:r>
              <a:rPr lang="en-US" sz="1200" b="1" kern="1200" dirty="0" smtClean="0">
                <a:solidFill>
                  <a:schemeClr val="tx1"/>
                </a:solidFill>
                <a:effectLst/>
                <a:latin typeface="+mn-lt"/>
                <a:ea typeface="+mn-ea"/>
                <a:cs typeface="+mn-cs"/>
              </a:rPr>
              <a:t>Photosynthesis</a:t>
            </a:r>
            <a:r>
              <a:rPr lang="en-US" sz="1200" kern="1200" dirty="0" smtClean="0">
                <a:solidFill>
                  <a:schemeClr val="tx1"/>
                </a:solidFill>
                <a:effectLst/>
                <a:latin typeface="+mn-lt"/>
                <a:ea typeface="+mn-ea"/>
                <a:cs typeface="+mn-cs"/>
              </a:rPr>
              <a:t> Yes! Photosynthesis is happening in these tubes, which are designed to give the algae lots of light. (click to reveal) Photobioreactors can grow small to large amounts of algae but cost more than raceway ponds to build and maintain. (click) Biological engineers and farmers use </a:t>
            </a:r>
            <a:r>
              <a:rPr lang="en-US" sz="1200" kern="1200" dirty="0" err="1" smtClean="0">
                <a:solidFill>
                  <a:schemeClr val="tx1"/>
                </a:solidFill>
                <a:effectLst/>
                <a:latin typeface="+mn-lt"/>
                <a:ea typeface="+mn-ea"/>
                <a:cs typeface="+mn-cs"/>
              </a:rPr>
              <a:t>photobioreactors</a:t>
            </a:r>
            <a:r>
              <a:rPr lang="en-US" sz="1200" kern="1200" dirty="0" smtClean="0">
                <a:solidFill>
                  <a:schemeClr val="tx1"/>
                </a:solidFill>
                <a:effectLst/>
                <a:latin typeface="+mn-lt"/>
                <a:ea typeface="+mn-ea"/>
                <a:cs typeface="+mn-cs"/>
              </a:rPr>
              <a:t>. Why do you think </a:t>
            </a:r>
            <a:r>
              <a:rPr lang="en-US" sz="1200" kern="1200" dirty="0" err="1" smtClean="0">
                <a:solidFill>
                  <a:schemeClr val="tx1"/>
                </a:solidFill>
                <a:effectLst/>
                <a:latin typeface="+mn-lt"/>
                <a:ea typeface="+mn-ea"/>
                <a:cs typeface="+mn-cs"/>
              </a:rPr>
              <a:t>photobioreactors</a:t>
            </a:r>
            <a:r>
              <a:rPr lang="en-US" sz="1200" kern="1200" dirty="0" smtClean="0">
                <a:solidFill>
                  <a:schemeClr val="tx1"/>
                </a:solidFill>
                <a:effectLst/>
                <a:latin typeface="+mn-lt"/>
                <a:ea typeface="+mn-ea"/>
                <a:cs typeface="+mn-cs"/>
              </a:rPr>
              <a:t> are more expensive than raceway ponds? </a:t>
            </a:r>
            <a:r>
              <a:rPr lang="en-US" sz="1200" b="1" kern="1200" dirty="0" smtClean="0">
                <a:solidFill>
                  <a:schemeClr val="tx1"/>
                </a:solidFill>
                <a:effectLst/>
                <a:latin typeface="+mn-lt"/>
                <a:ea typeface="+mn-ea"/>
                <a:cs typeface="+mn-cs"/>
              </a:rPr>
              <a:t>They require more materials [glass or plastic for tubing, metal for stands] than the raceway ponds and the more complex</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equipment requires trained people to maintain it.</a:t>
            </a:r>
            <a:endParaRPr lang="en-US" sz="1200" kern="1200" dirty="0" smtClean="0">
              <a:solidFill>
                <a:schemeClr val="tx1"/>
              </a:solidFill>
              <a:effectLst/>
              <a:latin typeface="+mn-lt"/>
              <a:ea typeface="+mn-ea"/>
              <a:cs typeface="+mn-cs"/>
            </a:endParaRPr>
          </a:p>
          <a:p>
            <a:pPr>
              <a:spcBef>
                <a:spcPts val="0"/>
              </a:spcBef>
              <a:buNone/>
            </a:pPr>
            <a:r>
              <a:rPr lang="en-US" i="1" dirty="0" smtClean="0"/>
              <a:t>Image sources: </a:t>
            </a:r>
          </a:p>
          <a:p>
            <a:pPr>
              <a:spcBef>
                <a:spcPts val="0"/>
              </a:spcBef>
              <a:buNone/>
            </a:pPr>
            <a:r>
              <a:rPr lang="en-US" dirty="0" smtClean="0"/>
              <a:t>Left</a:t>
            </a:r>
            <a:r>
              <a:rPr lang="en-US" baseline="0" dirty="0" smtClean="0"/>
              <a:t> image: Courtesy of the </a:t>
            </a:r>
            <a:r>
              <a:rPr lang="en-US" baseline="0" dirty="0" err="1" smtClean="0"/>
              <a:t>VanderGheynst</a:t>
            </a:r>
            <a:r>
              <a:rPr lang="en-US" baseline="0" dirty="0" smtClean="0"/>
              <a:t> Lab.</a:t>
            </a:r>
          </a:p>
          <a:p>
            <a:pPr>
              <a:spcBef>
                <a:spcPts val="0"/>
              </a:spcBef>
              <a:buNone/>
            </a:pPr>
            <a:r>
              <a:rPr lang="en-US" baseline="0" dirty="0" smtClean="0"/>
              <a:t>Right image: 2013 IGV Biotech, Wikimedia Commons CC BY-SA 3.0 https://commons.wikimedia.org/wiki/File:Photobioreactor_PBR_4000_G_IGV_Biotech.jpg</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0748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Algae are very small. Some are too small to see without a microscope, such as shown</a:t>
            </a:r>
            <a:r>
              <a:rPr lang="en-US" sz="1200" kern="1200" baseline="0" dirty="0" smtClean="0">
                <a:solidFill>
                  <a:schemeClr val="tx1"/>
                </a:solidFill>
                <a:effectLst/>
                <a:latin typeface="+mn-lt"/>
                <a:ea typeface="+mn-ea"/>
                <a:cs typeface="+mn-cs"/>
              </a:rPr>
              <a:t> in this high-magnification photograph. B</a:t>
            </a:r>
            <a:r>
              <a:rPr lang="en-US" sz="1200" kern="1200" dirty="0" smtClean="0">
                <a:solidFill>
                  <a:schemeClr val="tx1"/>
                </a:solidFill>
                <a:effectLst/>
                <a:latin typeface="+mn-lt"/>
                <a:ea typeface="+mn-ea"/>
                <a:cs typeface="+mn-cs"/>
              </a:rPr>
              <a:t>ut since they grow so fast in many different biomes, we can use them to make a renewable energy source called biofuel.</a:t>
            </a:r>
          </a:p>
          <a:p>
            <a:pPr>
              <a:spcBef>
                <a:spcPts val="0"/>
              </a:spcBef>
              <a:buNone/>
            </a:pPr>
            <a:r>
              <a:rPr lang="en-US" i="1" dirty="0" smtClean="0"/>
              <a:t>Image source: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(Microscopic photo) 2007 NEON ja, colored by Richard </a:t>
            </a:r>
            <a:r>
              <a:rPr lang="en-US" dirty="0" err="1" smtClean="0"/>
              <a:t>Bartz</a:t>
            </a:r>
            <a:r>
              <a:rPr lang="en-US" dirty="0" smtClean="0"/>
              <a:t>, Wikimedia Commons CC BY-SA 2.5</a:t>
            </a:r>
            <a:r>
              <a:rPr lang="en-US" baseline="0" dirty="0" smtClean="0"/>
              <a:t> </a:t>
            </a:r>
            <a:r>
              <a:rPr lang="en-US" dirty="0" smtClean="0"/>
              <a:t>https://commons.wikimedia.org/w/index.php?curid=6072505</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47618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Petri dishes are used to grow (click to reveal) small amounts of algae for testing and experimentation. (click to reveal) Biological engineers use petri dishes, which have a thin layer of gel at the bottom, to examine algae during lab experiments.</a:t>
            </a:r>
          </a:p>
          <a:p>
            <a:pPr>
              <a:spcBef>
                <a:spcPts val="0"/>
              </a:spcBef>
              <a:buNone/>
            </a:pPr>
            <a:r>
              <a:rPr lang="en-US" i="1" dirty="0" smtClean="0"/>
              <a:t>Image sources</a:t>
            </a:r>
            <a:r>
              <a:rPr lang="en-US" dirty="0" smtClean="0"/>
              <a:t>: 2016 Lauren </a:t>
            </a:r>
            <a:r>
              <a:rPr lang="en-US" sz="1200" kern="1200" dirty="0" err="1" smtClean="0">
                <a:solidFill>
                  <a:schemeClr val="tx1"/>
                </a:solidFill>
                <a:effectLst/>
                <a:latin typeface="+mn-lt"/>
                <a:ea typeface="+mn-ea"/>
                <a:cs typeface="+mn-cs"/>
              </a:rPr>
              <a:t>Jabusch</a:t>
            </a:r>
            <a:r>
              <a:rPr lang="en-US" sz="1200" kern="1200" dirty="0" smtClean="0">
                <a:solidFill>
                  <a:schemeClr val="tx1"/>
                </a:solidFill>
                <a:effectLst/>
                <a:latin typeface="+mn-lt"/>
                <a:ea typeface="+mn-ea"/>
                <a:cs typeface="+mn-cs"/>
              </a:rPr>
              <a:t> (author), University of California Davis</a:t>
            </a:r>
            <a:endParaRPr dirty="0"/>
          </a:p>
        </p:txBody>
      </p:sp>
    </p:spTree>
    <p:extLst>
      <p:ext uri="{BB962C8B-B14F-4D97-AF65-F5344CB8AC3E}">
        <p14:creationId xmlns:p14="http://schemas.microsoft.com/office/powerpoint/2010/main" val="147193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Today’s learning objectives. These are the questions that we will explore</a:t>
            </a:r>
            <a:r>
              <a:rPr lang="en-US" sz="1200" kern="1200" baseline="0" dirty="0" smtClean="0">
                <a:solidFill>
                  <a:schemeClr val="tx1"/>
                </a:solidFill>
                <a:effectLst/>
                <a:latin typeface="+mn-lt"/>
                <a:ea typeface="+mn-ea"/>
                <a:cs typeface="+mn-cs"/>
              </a:rPr>
              <a:t> during the lesson. By the end of the lesson, you will know the answers. </a:t>
            </a:r>
          </a:p>
          <a:p>
            <a:r>
              <a:rPr lang="en-US" sz="1200" kern="1200" baseline="0" dirty="0" smtClean="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instructor reference, the answers are provided in bold below.</a:t>
            </a:r>
          </a:p>
          <a:p>
            <a:pPr lvl="0"/>
            <a:r>
              <a:rPr lang="en-US" sz="1200" kern="1200" dirty="0" smtClean="0">
                <a:solidFill>
                  <a:schemeClr val="tx1"/>
                </a:solidFill>
                <a:effectLst/>
                <a:latin typeface="+mn-lt"/>
                <a:ea typeface="+mn-ea"/>
                <a:cs typeface="+mn-cs"/>
              </a:rPr>
              <a:t>What are similarities and differences between biofuels and fossil fuels? </a:t>
            </a:r>
            <a:r>
              <a:rPr lang="en-US" sz="1200" b="1" kern="1200" dirty="0" smtClean="0">
                <a:solidFill>
                  <a:schemeClr val="tx1"/>
                </a:solidFill>
                <a:effectLst/>
                <a:latin typeface="+mn-lt"/>
                <a:ea typeface="+mn-ea"/>
                <a:cs typeface="+mn-cs"/>
              </a:rPr>
              <a:t>Both come from plants or other living things. But biofuels can be made in hours or days, while fossil fuels take millions of years to be created.</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algae and what can biological engineers make out of algae? </a:t>
            </a:r>
            <a:r>
              <a:rPr lang="en-US" sz="1200" b="1" kern="1200" dirty="0" smtClean="0">
                <a:solidFill>
                  <a:schemeClr val="tx1"/>
                </a:solidFill>
                <a:effectLst/>
                <a:latin typeface="+mn-lt"/>
                <a:ea typeface="+mn-ea"/>
                <a:cs typeface="+mn-cs"/>
              </a:rPr>
              <a:t>Algae are very small plants that live in water. Biological engineers use them to make biofuels for three reasons: 1) they have 3 parts that can be made into biofuel, 2) they grow very fast and 3) using them for fuel does not waste food since people do not usually eat this type of algae. Note that seaweed is a type of algae and people DO eat seaweed.</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Why is breaking the algal cell wall important for biological engineers? </a:t>
            </a:r>
            <a:r>
              <a:rPr lang="en-US" sz="1200" b="1" kern="1200" dirty="0" smtClean="0">
                <a:solidFill>
                  <a:schemeClr val="tx1"/>
                </a:solidFill>
                <a:effectLst/>
                <a:latin typeface="+mn-lt"/>
                <a:ea typeface="+mn-ea"/>
                <a:cs typeface="+mn-cs"/>
              </a:rPr>
              <a:t>Biological engineers need to break down the cell wall to get to the starch and oil inside the cells. The broken-down cell walls can also be made into biofuel.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lvl="0" indent="-88900">
              <a:spcBef>
                <a:spcPts val="0"/>
              </a:spcBef>
              <a:buClr>
                <a:srgbClr val="000000"/>
              </a:buClr>
              <a:buFont typeface="Arial"/>
              <a:buChar char="●"/>
            </a:pPr>
            <a:endParaRPr lang="en-US" smtClean="0"/>
          </a:p>
          <a:p>
            <a:pPr marL="0" lvl="1" indent="-88900">
              <a:spcBef>
                <a:spcPts val="0"/>
              </a:spcBef>
              <a:buClr>
                <a:srgbClr val="000000"/>
              </a:buClr>
              <a:buFont typeface="Courier New"/>
              <a:buChar char="o"/>
            </a:pPr>
            <a:endParaRPr lang="en-US" smtClean="0"/>
          </a:p>
          <a:p>
            <a:pPr marL="0" lvl="2" indent="-88900">
              <a:spcBef>
                <a:spcPts val="0"/>
              </a:spcBef>
              <a:buClr>
                <a:srgbClr val="000000"/>
              </a:buClr>
              <a:buFont typeface="Wingdings"/>
              <a:buChar char="§"/>
            </a:pPr>
            <a:endParaRPr lang="en-US" smtClean="0"/>
          </a:p>
          <a:p>
            <a:pPr marL="0" lvl="3" indent="-88900">
              <a:spcBef>
                <a:spcPts val="0"/>
              </a:spcBef>
              <a:buClr>
                <a:srgbClr val="000000"/>
              </a:buClr>
              <a:buFont typeface="Arial"/>
              <a:buChar char="●"/>
            </a:pPr>
            <a:endParaRPr lang="en-US" smtClean="0"/>
          </a:p>
          <a:p>
            <a:pPr marL="0" lvl="4" indent="-88900">
              <a:spcBef>
                <a:spcPts val="0"/>
              </a:spcBef>
              <a:buClr>
                <a:srgbClr val="000000"/>
              </a:buClr>
              <a:buFont typeface="Courier New"/>
              <a:buChar char="o"/>
            </a:pPr>
            <a:endParaRPr lang="en-US" smtClean="0"/>
          </a:p>
          <a:p>
            <a:pPr marL="0" lvl="5" indent="-88900">
              <a:spcBef>
                <a:spcPts val="0"/>
              </a:spcBef>
              <a:buClr>
                <a:srgbClr val="000000"/>
              </a:buClr>
              <a:buFont typeface="Wingdings"/>
              <a:buChar char="§"/>
            </a:pPr>
            <a:endParaRPr lang="en-US" smtClean="0"/>
          </a:p>
          <a:p>
            <a:pPr marL="0" lvl="6" indent="-88900">
              <a:spcBef>
                <a:spcPts val="0"/>
              </a:spcBef>
              <a:buClr>
                <a:srgbClr val="000000"/>
              </a:buClr>
              <a:buFont typeface="Arial"/>
              <a:buChar char="●"/>
            </a:pPr>
            <a:endParaRPr lang="en-US" smtClean="0"/>
          </a:p>
          <a:p>
            <a:pPr marL="0" lvl="7" indent="-88900">
              <a:spcBef>
                <a:spcPts val="0"/>
              </a:spcBef>
              <a:buClr>
                <a:srgbClr val="000000"/>
              </a:buClr>
              <a:buFont typeface="Courier New"/>
              <a:buChar char="o"/>
            </a:pPr>
            <a:endParaRPr lang="en-US" smtClean="0"/>
          </a:p>
          <a:p>
            <a:pPr marL="0" lvl="8" indent="-88900">
              <a:spcBef>
                <a:spcPts val="0"/>
              </a:spcBef>
              <a:buClr>
                <a:srgbClr val="000000"/>
              </a:buClr>
              <a:buFont typeface="Wingdings"/>
              <a:buChar char="§"/>
            </a:pPr>
            <a:endParaRPr lang="en-US"/>
          </a:p>
        </p:txBody>
      </p:sp>
    </p:spTree>
    <p:extLst>
      <p:ext uri="{BB962C8B-B14F-4D97-AF65-F5344CB8AC3E}">
        <p14:creationId xmlns:p14="http://schemas.microsoft.com/office/powerpoint/2010/main" val="352653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Please write down in your notebooks the definition of biofuels. (click to reveal definition) Biofuels are chemicals from plants that we can use for energy (chemical energy). The bus in this photograph is designed to use biofuel from soybeans (a plant) to run, instead of fossil fuels (like oil,</a:t>
            </a:r>
            <a:r>
              <a:rPr lang="en-US" sz="1200" kern="1200" baseline="0" dirty="0" smtClean="0">
                <a:solidFill>
                  <a:schemeClr val="tx1"/>
                </a:solidFill>
                <a:effectLst/>
                <a:latin typeface="+mn-lt"/>
                <a:ea typeface="+mn-ea"/>
                <a:cs typeface="+mn-cs"/>
              </a:rPr>
              <a:t> gasoline, diesel, natural gas)</a:t>
            </a:r>
            <a:r>
              <a:rPr lang="en-US" sz="1200" kern="1200" dirty="0" smtClean="0">
                <a:solidFill>
                  <a:schemeClr val="tx1"/>
                </a:solidFill>
                <a:effectLst/>
                <a:latin typeface="+mn-lt"/>
                <a:ea typeface="+mn-ea"/>
                <a:cs typeface="+mn-cs"/>
              </a:rPr>
              <a:t> like many buses and cars.</a:t>
            </a:r>
          </a:p>
          <a:p>
            <a:r>
              <a:rPr lang="en-US" sz="1200" kern="1200" dirty="0" smtClean="0">
                <a:solidFill>
                  <a:schemeClr val="tx1"/>
                </a:solidFill>
                <a:effectLst/>
                <a:latin typeface="+mn-lt"/>
                <a:ea typeface="+mn-ea"/>
                <a:cs typeface="+mn-cs"/>
              </a:rPr>
              <a:t>(click to reveal question) What is another source of chemical energy?</a:t>
            </a:r>
            <a:r>
              <a:rPr lang="en-US" sz="1200" b="1" kern="1200" dirty="0" smtClean="0">
                <a:solidFill>
                  <a:schemeClr val="tx1"/>
                </a:solidFill>
                <a:effectLst/>
                <a:latin typeface="+mn-lt"/>
                <a:ea typeface="+mn-ea"/>
                <a:cs typeface="+mn-cs"/>
              </a:rPr>
              <a:t> Answers:</a:t>
            </a:r>
            <a:r>
              <a:rPr lang="en-US" sz="1200" b="1" kern="1200" baseline="0" dirty="0" smtClean="0">
                <a:solidFill>
                  <a:schemeClr val="tx1"/>
                </a:solidFill>
                <a:effectLst/>
                <a:latin typeface="+mn-lt"/>
                <a:ea typeface="+mn-ea"/>
                <a:cs typeface="+mn-cs"/>
              </a:rPr>
              <a:t> F</a:t>
            </a:r>
            <a:r>
              <a:rPr lang="en-US" sz="1200" b="1" kern="1200" dirty="0" smtClean="0">
                <a:solidFill>
                  <a:schemeClr val="tx1"/>
                </a:solidFill>
                <a:effectLst/>
                <a:latin typeface="+mn-lt"/>
                <a:ea typeface="+mn-ea"/>
                <a:cs typeface="+mn-cs"/>
              </a:rPr>
              <a:t>ossil fuels, batteries, food, firewood.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 to reveal question) How are oil, coal and natural gas different than biofuels? </a:t>
            </a:r>
            <a:r>
              <a:rPr lang="en-US" sz="1200" b="1" kern="1200" dirty="0" smtClean="0">
                <a:solidFill>
                  <a:schemeClr val="tx1"/>
                </a:solidFill>
                <a:effectLst/>
                <a:latin typeface="+mn-lt"/>
                <a:ea typeface="+mn-ea"/>
                <a:cs typeface="+mn-cs"/>
              </a:rPr>
              <a:t>Biofuels are different from fossil fuels such as oil, coal and natural gas because they can be made in hours or days, not millions of years like fossil fuels.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a:t>
            </a:r>
            <a:r>
              <a:rPr lang="en-US" sz="1200" i="1" kern="1200" baseline="0" dirty="0" smtClean="0">
                <a:solidFill>
                  <a:schemeClr val="tx1"/>
                </a:solidFill>
                <a:effectLst/>
                <a:latin typeface="+mn-lt"/>
                <a:ea typeface="+mn-ea"/>
                <a:cs typeface="+mn-cs"/>
              </a:rPr>
              <a:t> source: </a:t>
            </a:r>
            <a:r>
              <a:rPr lang="en-US" sz="1200" kern="1200" baseline="0" dirty="0" smtClean="0">
                <a:solidFill>
                  <a:schemeClr val="tx1"/>
                </a:solidFill>
                <a:effectLst/>
                <a:latin typeface="+mn-lt"/>
                <a:ea typeface="+mn-ea"/>
                <a:cs typeface="+mn-cs"/>
              </a:rPr>
              <a:t>(soybean-powered bus) 2010 U.S. Government, Wikimedia (public domain) https://commons.wikimedia.org/w/index.php?curid=12037773\</a:t>
            </a: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8072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(click to reveal definition) Biological engineers are experts in biology but also use math, physics, chemistry, mechanical systems and computer technology to solve problems. These photos show biological engineers at work growing algae for biofuels and examining different types of plants and compost for improving soil for farming. </a:t>
            </a:r>
          </a:p>
          <a:p>
            <a:r>
              <a:rPr lang="en-US" sz="1200" kern="1200" dirty="0" smtClean="0">
                <a:solidFill>
                  <a:schemeClr val="tx1"/>
                </a:solidFill>
                <a:effectLst/>
                <a:latin typeface="+mn-lt"/>
                <a:ea typeface="+mn-ea"/>
                <a:cs typeface="+mn-cs"/>
              </a:rPr>
              <a:t>(click to reveal question) Describe a problem that biological engineers might be able to help you with. </a:t>
            </a:r>
            <a:r>
              <a:rPr lang="en-US" sz="1200" b="1" kern="1200" dirty="0" smtClean="0">
                <a:solidFill>
                  <a:schemeClr val="tx1"/>
                </a:solidFill>
                <a:effectLst/>
                <a:latin typeface="+mn-lt"/>
                <a:ea typeface="+mn-ea"/>
                <a:cs typeface="+mn-cs"/>
              </a:rPr>
              <a:t>Correct answers include:</a:t>
            </a:r>
            <a:r>
              <a:rPr lang="en-US" sz="1200" b="1" kern="1200" baseline="0" dirty="0" smtClean="0">
                <a:solidFill>
                  <a:schemeClr val="tx1"/>
                </a:solidFill>
                <a:effectLst/>
                <a:latin typeface="+mn-lt"/>
                <a:ea typeface="+mn-ea"/>
                <a:cs typeface="+mn-cs"/>
              </a:rPr>
              <a:t> new watering techniques to help plants survive droughts</a:t>
            </a:r>
            <a:r>
              <a:rPr lang="en-US" sz="1200" b="1" kern="1200" dirty="0" smtClean="0">
                <a:solidFill>
                  <a:schemeClr val="tx1"/>
                </a:solidFill>
                <a:effectLst/>
                <a:latin typeface="+mn-lt"/>
                <a:ea typeface="+mn-ea"/>
                <a:cs typeface="+mn-cs"/>
              </a:rPr>
              <a:t>, a medicine needs to be developed for a new type of illness, a certain kind</a:t>
            </a:r>
            <a:r>
              <a:rPr lang="en-US" sz="1200" b="1" kern="1200" baseline="0" dirty="0" smtClean="0">
                <a:solidFill>
                  <a:schemeClr val="tx1"/>
                </a:solidFill>
                <a:effectLst/>
                <a:latin typeface="+mn-lt"/>
                <a:ea typeface="+mn-ea"/>
                <a:cs typeface="+mn-cs"/>
              </a:rPr>
              <a:t> of </a:t>
            </a:r>
            <a:r>
              <a:rPr lang="en-US" sz="1200" b="1" kern="1200" dirty="0" smtClean="0">
                <a:solidFill>
                  <a:schemeClr val="tx1"/>
                </a:solidFill>
                <a:effectLst/>
                <a:latin typeface="+mn-lt"/>
                <a:ea typeface="+mn-ea"/>
                <a:cs typeface="+mn-cs"/>
              </a:rPr>
              <a:t>food contains harmful bacteria and new processing or quality control methods are needed, to develop a biofuel to replace the use of fossil fuels, and picking strawberries requires crouching in uncomfortable positions for a long time.</a:t>
            </a:r>
            <a:endParaRPr lang="en-US" sz="1200"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Image</a:t>
            </a:r>
            <a:r>
              <a:rPr lang="en-US" sz="1200" b="0" i="1" kern="1200" baseline="0" dirty="0" smtClean="0">
                <a:solidFill>
                  <a:schemeClr val="tx1"/>
                </a:solidFill>
                <a:effectLst/>
                <a:latin typeface="+mn-lt"/>
                <a:ea typeface="+mn-ea"/>
                <a:cs typeface="+mn-cs"/>
              </a:rPr>
              <a:t> sources: </a:t>
            </a:r>
          </a:p>
          <a:p>
            <a:r>
              <a:rPr lang="en-US" sz="1200" b="0" kern="1200" baseline="0" dirty="0" smtClean="0">
                <a:solidFill>
                  <a:schemeClr val="tx1"/>
                </a:solidFill>
                <a:effectLst/>
                <a:latin typeface="+mn-lt"/>
                <a:ea typeface="+mn-ea"/>
                <a:cs typeface="+mn-cs"/>
              </a:rPr>
              <a:t>(</a:t>
            </a:r>
            <a:r>
              <a:rPr lang="en-US" sz="1100" b="0" kern="1200" baseline="0" dirty="0" smtClean="0">
                <a:solidFill>
                  <a:schemeClr val="tx1"/>
                </a:solidFill>
                <a:effectLst/>
                <a:latin typeface="+mn-lt"/>
                <a:ea typeface="+mn-ea"/>
                <a:cs typeface="+mn-cs"/>
              </a:rPr>
              <a:t>engineer &amp; green liquid</a:t>
            </a:r>
            <a:r>
              <a:rPr lang="en-US" sz="1200" b="0" kern="1200" baseline="0" dirty="0" smtClean="0">
                <a:solidFill>
                  <a:schemeClr val="tx1"/>
                </a:solidFill>
                <a:effectLst/>
                <a:latin typeface="+mn-lt"/>
                <a:ea typeface="+mn-ea"/>
                <a:cs typeface="+mn-cs"/>
              </a:rPr>
              <a:t>) 2016 Lauren </a:t>
            </a:r>
            <a:r>
              <a:rPr lang="en-US" sz="1200" b="0" kern="1200" baseline="0" dirty="0" err="1" smtClean="0">
                <a:solidFill>
                  <a:schemeClr val="tx1"/>
                </a:solidFill>
                <a:effectLst/>
                <a:latin typeface="+mn-lt"/>
                <a:ea typeface="+mn-ea"/>
                <a:cs typeface="+mn-cs"/>
              </a:rPr>
              <a:t>Jabusch</a:t>
            </a:r>
            <a:r>
              <a:rPr lang="en-US" sz="1200" b="0" kern="1200" baseline="0" dirty="0" smtClean="0">
                <a:solidFill>
                  <a:schemeClr val="tx1"/>
                </a:solidFill>
                <a:effectLst/>
                <a:latin typeface="+mn-lt"/>
                <a:ea typeface="+mn-ea"/>
                <a:cs typeface="+mn-cs"/>
              </a:rPr>
              <a:t> (author), University of California Davis</a:t>
            </a:r>
          </a:p>
          <a:p>
            <a:r>
              <a:rPr lang="en-US" sz="1200" b="0" kern="1200" baseline="0" dirty="0" smtClean="0">
                <a:solidFill>
                  <a:schemeClr val="tx1"/>
                </a:solidFill>
                <a:effectLst/>
                <a:latin typeface="+mn-lt"/>
                <a:ea typeface="+mn-ea"/>
                <a:cs typeface="+mn-cs"/>
              </a:rPr>
              <a:t>(3 engineers in lab coats) Courtesy of </a:t>
            </a:r>
            <a:r>
              <a:rPr lang="en-US" sz="1200" b="0" kern="1200" baseline="0" dirty="0" err="1" smtClean="0">
                <a:solidFill>
                  <a:schemeClr val="tx1"/>
                </a:solidFill>
                <a:effectLst/>
                <a:latin typeface="+mn-lt"/>
                <a:ea typeface="+mn-ea"/>
                <a:cs typeface="+mn-cs"/>
              </a:rPr>
              <a:t>VanderGheynst</a:t>
            </a:r>
            <a:r>
              <a:rPr lang="en-US" sz="1200" b="0" kern="1200" baseline="0" dirty="0" smtClean="0">
                <a:solidFill>
                  <a:schemeClr val="tx1"/>
                </a:solidFill>
                <a:effectLst/>
                <a:latin typeface="+mn-lt"/>
                <a:ea typeface="+mn-ea"/>
                <a:cs typeface="+mn-cs"/>
              </a:rPr>
              <a:t> Lab.</a:t>
            </a:r>
            <a:endParaRPr lang="en-US" sz="1200" b="0" kern="1200" dirty="0">
              <a:solidFill>
                <a:schemeClr val="tx1"/>
              </a:solidFill>
              <a:effectLst/>
              <a:latin typeface="+mn-lt"/>
              <a:ea typeface="+mn-ea"/>
              <a:cs typeface="+mn-cs"/>
            </a:endParaRPr>
          </a:p>
        </p:txBody>
      </p:sp>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51084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This photograph shows a blue-green algae bloom in Lake Erie. You may have seen algae growing like this in natural waterways or pools. (click to show additional pictures) </a:t>
            </a:r>
          </a:p>
          <a:p>
            <a:r>
              <a:rPr lang="en-US" sz="1200" kern="1200" dirty="0" smtClean="0">
                <a:solidFill>
                  <a:schemeClr val="tx1"/>
                </a:solidFill>
                <a:effectLst/>
                <a:latin typeface="+mn-lt"/>
                <a:ea typeface="+mn-ea"/>
                <a:cs typeface="+mn-cs"/>
              </a:rPr>
              <a:t>Ask students: What do you think we’re looking at in the photo to the right? (It might take them a bit to guess that it is a human hair.)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microscopic photos,</a:t>
            </a:r>
            <a:r>
              <a:rPr lang="en-US" sz="1200" kern="1200" baseline="0" dirty="0" smtClean="0">
                <a:solidFill>
                  <a:schemeClr val="tx1"/>
                </a:solidFill>
                <a:effectLst/>
                <a:latin typeface="+mn-lt"/>
                <a:ea typeface="+mn-ea"/>
                <a:cs typeface="+mn-cs"/>
              </a:rPr>
              <a:t> both at 400x magnification, </a:t>
            </a:r>
            <a:r>
              <a:rPr lang="en-US" sz="1200" kern="1200" dirty="0" smtClean="0">
                <a:solidFill>
                  <a:schemeClr val="tx1"/>
                </a:solidFill>
                <a:effectLst/>
                <a:latin typeface="+mn-lt"/>
                <a:ea typeface="+mn-ea"/>
                <a:cs typeface="+mn-cs"/>
              </a:rPr>
              <a:t>show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small </a:t>
            </a:r>
            <a:r>
              <a:rPr lang="en-US" sz="1200" kern="1200" dirty="0" smtClean="0">
                <a:solidFill>
                  <a:schemeClr val="tx1"/>
                </a:solidFill>
                <a:effectLst/>
                <a:latin typeface="+mn-lt"/>
                <a:ea typeface="+mn-ea"/>
                <a:cs typeface="+mn-cs"/>
              </a:rPr>
              <a:t>algal </a:t>
            </a:r>
            <a:r>
              <a:rPr lang="en-US" sz="1200" kern="1200" dirty="0" smtClean="0">
                <a:solidFill>
                  <a:schemeClr val="tx1"/>
                </a:solidFill>
                <a:effectLst/>
                <a:latin typeface="+mn-lt"/>
                <a:ea typeface="+mn-ea"/>
                <a:cs typeface="+mn-cs"/>
              </a:rPr>
              <a:t>cells are compared to human hair.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Image sources: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(algae</a:t>
            </a:r>
            <a:r>
              <a:rPr lang="en-US" sz="1200" kern="1200" baseline="0" dirty="0" smtClean="0">
                <a:solidFill>
                  <a:schemeClr val="tx1"/>
                </a:solidFill>
                <a:effectLst/>
                <a:latin typeface="+mn-lt"/>
                <a:ea typeface="+mn-ea"/>
                <a:cs typeface="+mn-cs"/>
              </a:rPr>
              <a:t> bloom in Lake Erie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2009 NASA, NOAA, Wikimedia Commons (pubic domain) https://commons.wikimedia.org/wiki/File:Blue-gree_algae_bloom_Lake_Erie.png</a:t>
            </a:r>
          </a:p>
          <a:p>
            <a:pPr marL="0" marR="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cap="none" baseline="0" dirty="0" smtClean="0">
                <a:solidFill>
                  <a:schemeClr val="dk1"/>
                </a:solidFill>
                <a:latin typeface="Calibri"/>
                <a:ea typeface="Calibri"/>
                <a:cs typeface="Calibri"/>
                <a:sym typeface="Calibri"/>
              </a:rPr>
              <a:t>(microscopic </a:t>
            </a:r>
            <a:r>
              <a:rPr lang="en-US" sz="800" b="0" i="0" u="none" strike="noStrike" cap="none" baseline="0" dirty="0" smtClean="0">
                <a:solidFill>
                  <a:schemeClr val="dk1"/>
                </a:solidFill>
                <a:latin typeface="Calibri"/>
                <a:ea typeface="Calibri"/>
                <a:cs typeface="Calibri"/>
                <a:sym typeface="Calibri"/>
              </a:rPr>
              <a:t>algal </a:t>
            </a:r>
            <a:r>
              <a:rPr lang="en-US" sz="800" b="0" i="0" u="none" strike="noStrike" cap="none" baseline="0" dirty="0" smtClean="0">
                <a:solidFill>
                  <a:schemeClr val="dk1"/>
                </a:solidFill>
                <a:latin typeface="Calibri"/>
                <a:ea typeface="Calibri"/>
                <a:cs typeface="Calibri"/>
                <a:sym typeface="Calibri"/>
              </a:rPr>
              <a:t>cells 400x) Phil Gates, Beyond the Human Eye (blog) http://beyondthehumaneye.blogspot.com/2012_04_01_archive.html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cap="none" baseline="0" dirty="0" smtClean="0">
                <a:solidFill>
                  <a:schemeClr val="dk1"/>
                </a:solidFill>
                <a:latin typeface="Calibri"/>
                <a:ea typeface="Calibri"/>
                <a:cs typeface="Calibri"/>
                <a:sym typeface="Calibri"/>
              </a:rPr>
              <a:t>(microscopic human hair 400x) 2011 </a:t>
            </a:r>
            <a:r>
              <a:rPr lang="en-US" sz="800" b="0" i="0" u="none" strike="noStrike" cap="none" baseline="0" dirty="0" err="1" smtClean="0">
                <a:solidFill>
                  <a:schemeClr val="dk1"/>
                </a:solidFill>
                <a:latin typeface="Calibri"/>
                <a:ea typeface="Calibri"/>
                <a:cs typeface="Calibri"/>
                <a:sym typeface="Calibri"/>
              </a:rPr>
              <a:t>Saurabh</a:t>
            </a:r>
            <a:r>
              <a:rPr lang="en-US" sz="800" b="0" i="0" u="none" strike="noStrike" cap="none" baseline="0" dirty="0" smtClean="0">
                <a:solidFill>
                  <a:schemeClr val="dk1"/>
                </a:solidFill>
                <a:latin typeface="Calibri"/>
                <a:ea typeface="Calibri"/>
                <a:cs typeface="Calibri"/>
                <a:sym typeface="Calibri"/>
              </a:rPr>
              <a:t> R. </a:t>
            </a:r>
            <a:r>
              <a:rPr lang="en-US" sz="800" b="0" i="0" u="none" strike="noStrike" cap="none" baseline="0" dirty="0" err="1" smtClean="0">
                <a:solidFill>
                  <a:schemeClr val="dk1"/>
                </a:solidFill>
                <a:latin typeface="Calibri"/>
                <a:ea typeface="Calibri"/>
                <a:cs typeface="Calibri"/>
                <a:sym typeface="Calibri"/>
              </a:rPr>
              <a:t>Patil</a:t>
            </a:r>
            <a:r>
              <a:rPr lang="en-US" sz="800" b="0" i="0" u="none" strike="noStrike" cap="none" baseline="0" dirty="0" smtClean="0">
                <a:solidFill>
                  <a:schemeClr val="dk1"/>
                </a:solidFill>
                <a:latin typeface="Calibri"/>
                <a:ea typeface="Calibri"/>
                <a:cs typeface="Calibri"/>
                <a:sym typeface="Calibri"/>
              </a:rPr>
              <a:t>, Wikimedia Commons CC BY-SA 3.0 https://commons.wikimedia.org/wiki/File:Human_hair_at_400X.jpg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cap="none" baseline="0" dirty="0" smtClean="0">
                <a:solidFill>
                  <a:schemeClr val="dk1"/>
                </a:solidFill>
                <a:latin typeface="Calibri"/>
                <a:ea typeface="Calibri"/>
                <a:cs typeface="Calibri"/>
                <a:sym typeface="Calibri"/>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strike="noStrike" cap="none" baseline="0" dirty="0" smtClean="0">
                <a:solidFill>
                  <a:schemeClr val="dk1"/>
                </a:solidFill>
                <a:latin typeface="Calibri"/>
                <a:ea typeface="Calibri"/>
                <a:cs typeface="Calibri"/>
                <a:sym typeface="Calibri"/>
              </a:rPr>
              <a:t>For photo of microscopic </a:t>
            </a:r>
            <a:r>
              <a:rPr lang="en-US" sz="800" b="0" i="0" u="none" strike="noStrike" cap="none" baseline="0" dirty="0" smtClean="0">
                <a:solidFill>
                  <a:schemeClr val="dk1"/>
                </a:solidFill>
                <a:latin typeface="Calibri"/>
                <a:ea typeface="Calibri"/>
                <a:cs typeface="Calibri"/>
                <a:sym typeface="Calibri"/>
              </a:rPr>
              <a:t>algal </a:t>
            </a:r>
            <a:r>
              <a:rPr lang="en-US" sz="800" b="0" i="0" u="none" strike="noStrike" cap="none" baseline="0" dirty="0" smtClean="0">
                <a:solidFill>
                  <a:schemeClr val="dk1"/>
                </a:solidFill>
                <a:latin typeface="Calibri"/>
                <a:ea typeface="Calibri"/>
                <a:cs typeface="Calibri"/>
                <a:sym typeface="Calibri"/>
              </a:rPr>
              <a:t>cells: “</a:t>
            </a:r>
            <a:r>
              <a:rPr lang="en-US" sz="1200" b="0" i="0" kern="1200" dirty="0" smtClean="0">
                <a:solidFill>
                  <a:schemeClr val="tx1"/>
                </a:solidFill>
                <a:effectLst/>
                <a:latin typeface="+mn-lt"/>
                <a:ea typeface="+mn-ea"/>
                <a:cs typeface="+mn-cs"/>
              </a:rPr>
              <a:t>Copyright Notice:</a:t>
            </a:r>
            <a:r>
              <a:rPr lang="en-US" sz="1200" b="0" i="1" kern="1200" dirty="0" smtClean="0">
                <a:solidFill>
                  <a:schemeClr val="tx1"/>
                </a:solidFill>
                <a:effectLst/>
                <a:latin typeface="+mn-lt"/>
                <a:ea typeface="+mn-ea"/>
                <a:cs typeface="+mn-cs"/>
              </a:rPr>
              <a:t> Copyright of all photographs on this blog resides with Phil Gates. Students and teachers are welcome to use any of these photographs for non-commercial educational purposes free of charge, provided that their source is acknowledged by quoting the URL of this blog. The size and resolution of most pictures should be fine for PPT presentations.”</a:t>
            </a:r>
            <a:endParaRPr lang="en-US" sz="1200" kern="1200" dirty="0">
              <a:solidFill>
                <a:schemeClr val="tx1"/>
              </a:solidFill>
              <a:effectLst/>
              <a:latin typeface="+mn-lt"/>
              <a:ea typeface="+mn-ea"/>
              <a:cs typeface="+mn-cs"/>
            </a:endParaRPr>
          </a:p>
        </p:txBody>
      </p:sp>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3614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Record</a:t>
            </a:r>
            <a:r>
              <a:rPr lang="en-US" sz="1200" kern="1200" baseline="0" dirty="0" smtClean="0">
                <a:solidFill>
                  <a:schemeClr val="tx1"/>
                </a:solidFill>
                <a:effectLst/>
                <a:latin typeface="+mn-lt"/>
                <a:ea typeface="+mn-ea"/>
                <a:cs typeface="+mn-cs"/>
              </a:rPr>
              <a:t> in your notebooks the d</a:t>
            </a:r>
            <a:r>
              <a:rPr lang="en-US" sz="1200" kern="1200" dirty="0" smtClean="0">
                <a:solidFill>
                  <a:schemeClr val="tx1"/>
                </a:solidFill>
                <a:effectLst/>
                <a:latin typeface="+mn-lt"/>
                <a:ea typeface="+mn-ea"/>
                <a:cs typeface="+mn-cs"/>
              </a:rPr>
              <a:t>efinition of algae. Algae</a:t>
            </a:r>
            <a:r>
              <a:rPr lang="en-US" sz="1200" kern="1200" baseline="0" dirty="0" smtClean="0">
                <a:solidFill>
                  <a:schemeClr val="tx1"/>
                </a:solidFill>
                <a:effectLst/>
                <a:latin typeface="+mn-lt"/>
                <a:ea typeface="+mn-ea"/>
                <a:cs typeface="+mn-cs"/>
              </a:rPr>
              <a:t> is plural; alga is singular</a:t>
            </a:r>
            <a:r>
              <a:rPr lang="en-US" sz="1200" kern="1200" dirty="0" smtClean="0">
                <a:solidFill>
                  <a:schemeClr val="tx1"/>
                </a:solidFill>
                <a:effectLst/>
                <a:latin typeface="+mn-lt"/>
                <a:ea typeface="+mn-ea"/>
                <a:cs typeface="+mn-cs"/>
              </a:rPr>
              <a:t>. (click to reveal the definition) Very small plants. (click) Live in water in many places around the world. (click) They</a:t>
            </a:r>
            <a:r>
              <a:rPr lang="en-US" sz="1200" kern="1200" baseline="0" dirty="0" smtClean="0">
                <a:solidFill>
                  <a:schemeClr val="tx1"/>
                </a:solidFill>
                <a:effectLst/>
                <a:latin typeface="+mn-lt"/>
                <a:ea typeface="+mn-ea"/>
                <a:cs typeface="+mn-cs"/>
              </a:rPr>
              <a:t> g</a:t>
            </a:r>
            <a:r>
              <a:rPr lang="en-US" sz="1200" kern="1200" dirty="0" smtClean="0">
                <a:solidFill>
                  <a:schemeClr val="tx1"/>
                </a:solidFill>
                <a:effectLst/>
                <a:latin typeface="+mn-lt"/>
                <a:ea typeface="+mn-ea"/>
                <a:cs typeface="+mn-cs"/>
              </a:rPr>
              <a:t>row fast. </a:t>
            </a:r>
          </a:p>
          <a:p>
            <a:r>
              <a:rPr lang="en-US" sz="1200" kern="1200" dirty="0" smtClean="0">
                <a:solidFill>
                  <a:schemeClr val="tx1"/>
                </a:solidFill>
                <a:effectLst/>
                <a:latin typeface="+mn-lt"/>
                <a:ea typeface="+mn-ea"/>
                <a:cs typeface="+mn-cs"/>
              </a:rPr>
              <a:t>Have</a:t>
            </a:r>
            <a:r>
              <a:rPr lang="en-US" sz="1200" kern="1200" baseline="0" dirty="0" smtClean="0">
                <a:solidFill>
                  <a:schemeClr val="tx1"/>
                </a:solidFill>
                <a:effectLst/>
                <a:latin typeface="+mn-lt"/>
                <a:ea typeface="+mn-ea"/>
                <a:cs typeface="+mn-cs"/>
              </a:rPr>
              <a:t> you ever seen a pond that looks like this, with algae covering the water surface? And here’s what algae looks like under a high-powered </a:t>
            </a:r>
            <a:r>
              <a:rPr lang="en-US" sz="1200" kern="1200" dirty="0" smtClean="0">
                <a:solidFill>
                  <a:schemeClr val="tx1"/>
                </a:solidFill>
                <a:effectLst/>
                <a:latin typeface="+mn-lt"/>
                <a:ea typeface="+mn-ea"/>
                <a:cs typeface="+mn-cs"/>
              </a:rPr>
              <a:t>microscope.</a:t>
            </a:r>
          </a:p>
          <a:p>
            <a:r>
              <a:rPr lang="en-US" sz="1200" i="1" kern="1200" dirty="0" smtClean="0">
                <a:solidFill>
                  <a:schemeClr val="tx1"/>
                </a:solidFill>
                <a:effectLst/>
                <a:latin typeface="+mn-lt"/>
                <a:ea typeface="+mn-ea"/>
                <a:cs typeface="+mn-cs"/>
              </a:rPr>
              <a:t>Image sources: </a:t>
            </a:r>
          </a:p>
          <a:p>
            <a:r>
              <a:rPr lang="en-US" sz="1200" kern="1200" dirty="0" smtClean="0">
                <a:solidFill>
                  <a:schemeClr val="tx1"/>
                </a:solidFill>
                <a:effectLst/>
                <a:latin typeface="+mn-lt"/>
                <a:ea typeface="+mn-ea"/>
                <a:cs typeface="+mn-cs"/>
              </a:rPr>
              <a:t>(Pond photo) 2005 Felix Andrews (</a:t>
            </a:r>
            <a:r>
              <a:rPr lang="en-US" sz="1200" kern="1200" dirty="0" err="1" smtClean="0">
                <a:solidFill>
                  <a:schemeClr val="tx1"/>
                </a:solidFill>
                <a:effectLst/>
                <a:latin typeface="+mn-lt"/>
                <a:ea typeface="+mn-ea"/>
                <a:cs typeface="+mn-cs"/>
              </a:rPr>
              <a:t>Floybix</a:t>
            </a:r>
            <a:r>
              <a:rPr lang="en-US" sz="1200" kern="1200" dirty="0" smtClean="0">
                <a:solidFill>
                  <a:schemeClr val="tx1"/>
                </a:solidFill>
                <a:effectLst/>
                <a:latin typeface="+mn-lt"/>
                <a:ea typeface="+mn-ea"/>
                <a:cs typeface="+mn-cs"/>
              </a:rPr>
              <a:t>), Wikimedia Commons GNU Free Doc </a:t>
            </a:r>
            <a:r>
              <a:rPr lang="en-US" sz="1200" kern="1200" dirty="0" err="1" smtClean="0">
                <a:solidFill>
                  <a:schemeClr val="tx1"/>
                </a:solidFill>
                <a:effectLst/>
                <a:latin typeface="+mn-lt"/>
                <a:ea typeface="+mn-ea"/>
                <a:cs typeface="+mn-cs"/>
              </a:rPr>
              <a:t>Lic</a:t>
            </a:r>
            <a:r>
              <a:rPr lang="en-US" sz="1200" kern="1200" dirty="0" smtClean="0">
                <a:solidFill>
                  <a:schemeClr val="tx1"/>
                </a:solidFill>
                <a:effectLst/>
                <a:latin typeface="+mn-lt"/>
                <a:ea typeface="+mn-ea"/>
                <a:cs typeface="+mn-cs"/>
              </a:rPr>
              <a:t> v1.2+ </a:t>
            </a:r>
            <a:r>
              <a:rPr lang="en-US" sz="1200" kern="1200" baseline="0" dirty="0" smtClean="0">
                <a:solidFill>
                  <a:schemeClr val="tx1"/>
                </a:solidFill>
                <a:effectLst/>
                <a:latin typeface="+mn-lt"/>
                <a:ea typeface="+mn-ea"/>
                <a:cs typeface="+mn-cs"/>
              </a:rPr>
              <a:t>https://commons.wikimedia.org/w/index.php?curid=1092921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(Microscopic photo) 2007 NEON ja, colored by Richard </a:t>
            </a:r>
            <a:r>
              <a:rPr lang="en-US" dirty="0" err="1" smtClean="0"/>
              <a:t>Bartz</a:t>
            </a:r>
            <a:r>
              <a:rPr lang="en-US" dirty="0" smtClean="0"/>
              <a:t>, Wikimedia Commons CC BY-SA 2.5</a:t>
            </a:r>
            <a:r>
              <a:rPr lang="en-US" baseline="0" dirty="0" smtClean="0"/>
              <a:t> </a:t>
            </a:r>
            <a:r>
              <a:rPr lang="en-US" dirty="0" smtClean="0"/>
              <a:t>https://commons.wikimedia.org/w/index.php?curid=6072505</a:t>
            </a: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437028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Algae grow very fast. </a:t>
            </a:r>
          </a:p>
          <a:p>
            <a:r>
              <a:rPr lang="en-US" sz="1200" kern="1200" dirty="0" smtClean="0">
                <a:solidFill>
                  <a:schemeClr val="tx1"/>
                </a:solidFill>
                <a:effectLst/>
                <a:latin typeface="+mn-lt"/>
                <a:ea typeface="+mn-ea"/>
                <a:cs typeface="+mn-cs"/>
              </a:rPr>
              <a:t>[Expect</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tudents to be able to follow the number sequence to calculate the weight of the algae for the days of the week.]</a:t>
            </a:r>
          </a:p>
          <a:p>
            <a:r>
              <a:rPr lang="en-US" sz="1200" kern="1200" dirty="0" smtClean="0">
                <a:solidFill>
                  <a:schemeClr val="tx1"/>
                </a:solidFill>
                <a:effectLst/>
                <a:latin typeface="+mn-lt"/>
                <a:ea typeface="+mn-ea"/>
                <a:cs typeface="+mn-cs"/>
              </a:rPr>
              <a:t>On Monday, you weigh 50 pounds. (click) By</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uesday you weigh 100 pounds. (click) How much would you weigh on Wednesday? </a:t>
            </a:r>
            <a:r>
              <a:rPr lang="en-US" sz="1200" b="1" kern="1200" dirty="0" smtClean="0">
                <a:solidFill>
                  <a:schemeClr val="tx1"/>
                </a:solidFill>
                <a:effectLst/>
                <a:latin typeface="+mn-lt"/>
                <a:ea typeface="+mn-ea"/>
                <a:cs typeface="+mn-cs"/>
              </a:rPr>
              <a:t>200 pounds.</a:t>
            </a:r>
            <a:r>
              <a:rPr lang="en-US" sz="1200" kern="1200" dirty="0" smtClean="0">
                <a:solidFill>
                  <a:schemeClr val="tx1"/>
                </a:solidFill>
                <a:effectLst/>
                <a:latin typeface="+mn-lt"/>
                <a:ea typeface="+mn-ea"/>
                <a:cs typeface="+mn-cs"/>
              </a:rPr>
              <a:t> And</a:t>
            </a:r>
            <a:r>
              <a:rPr lang="en-US" sz="1200" kern="1200" baseline="0" dirty="0" smtClean="0">
                <a:solidFill>
                  <a:schemeClr val="tx1"/>
                </a:solidFill>
                <a:effectLst/>
                <a:latin typeface="+mn-lt"/>
                <a:ea typeface="+mn-ea"/>
                <a:cs typeface="+mn-cs"/>
              </a:rPr>
              <a:t> how much on </a:t>
            </a:r>
            <a:r>
              <a:rPr lang="en-US" sz="1200" kern="1200" dirty="0" smtClean="0">
                <a:solidFill>
                  <a:schemeClr val="tx1"/>
                </a:solidFill>
                <a:effectLst/>
                <a:latin typeface="+mn-lt"/>
                <a:ea typeface="+mn-ea"/>
                <a:cs typeface="+mn-cs"/>
              </a:rPr>
              <a:t>Thursday? </a:t>
            </a:r>
            <a:r>
              <a:rPr lang="en-US" sz="1200" b="1" kern="1200" dirty="0" smtClean="0">
                <a:solidFill>
                  <a:schemeClr val="tx1"/>
                </a:solidFill>
                <a:effectLst/>
                <a:latin typeface="+mn-lt"/>
                <a:ea typeface="+mn-ea"/>
                <a:cs typeface="+mn-cs"/>
              </a:rPr>
              <a:t>400 pounds. </a:t>
            </a:r>
            <a:r>
              <a:rPr lang="en-US" sz="1200" kern="1200" dirty="0" smtClean="0">
                <a:solidFill>
                  <a:schemeClr val="tx1"/>
                </a:solidFill>
                <a:effectLst/>
                <a:latin typeface="+mn-lt"/>
                <a:ea typeface="+mn-ea"/>
                <a:cs typeface="+mn-cs"/>
              </a:rPr>
              <a:t>(click to show Friday) </a:t>
            </a:r>
          </a:p>
          <a:p>
            <a:r>
              <a:rPr lang="en-US" sz="1200" kern="1200" dirty="0" smtClean="0">
                <a:solidFill>
                  <a:schemeClr val="tx1"/>
                </a:solidFill>
                <a:effectLst/>
                <a:latin typeface="+mn-lt"/>
                <a:ea typeface="+mn-ea"/>
                <a:cs typeface="+mn-cs"/>
              </a:rPr>
              <a:t>(click to show next question) From</a:t>
            </a:r>
            <a:r>
              <a:rPr lang="en-US" sz="1200" kern="1200" baseline="0" dirty="0" smtClean="0">
                <a:solidFill>
                  <a:schemeClr val="tx1"/>
                </a:solidFill>
                <a:effectLst/>
                <a:latin typeface="+mn-lt"/>
                <a:ea typeface="+mn-ea"/>
                <a:cs typeface="+mn-cs"/>
              </a:rPr>
              <a:t> w</a:t>
            </a:r>
            <a:r>
              <a:rPr lang="en-US" sz="1200" kern="1200" dirty="0" smtClean="0">
                <a:solidFill>
                  <a:schemeClr val="tx1"/>
                </a:solidFill>
                <a:effectLst/>
                <a:latin typeface="+mn-lt"/>
                <a:ea typeface="+mn-ea"/>
                <a:cs typeface="+mn-cs"/>
              </a:rPr>
              <a:t>here does the alga growth come? </a:t>
            </a:r>
            <a:r>
              <a:rPr lang="en-US" sz="1200" b="1" kern="1200" dirty="0" smtClean="0">
                <a:solidFill>
                  <a:schemeClr val="tx1"/>
                </a:solidFill>
                <a:effectLst/>
                <a:latin typeface="+mn-lt"/>
                <a:ea typeface="+mn-ea"/>
                <a:cs typeface="+mn-cs"/>
              </a:rPr>
              <a:t>Plants grow through photosynthesis. </a:t>
            </a:r>
            <a:r>
              <a:rPr lang="en-US" sz="1200" b="0" kern="1200" dirty="0" smtClean="0">
                <a:solidFill>
                  <a:schemeClr val="tx1"/>
                </a:solidFill>
                <a:effectLst/>
                <a:latin typeface="+mn-lt"/>
                <a:ea typeface="+mn-ea"/>
                <a:cs typeface="+mn-cs"/>
              </a:rPr>
              <a:t>(This is a transitional leading question, although some students may already be familiar with photosynthesis.)</a:t>
            </a:r>
            <a:endParaRPr lang="en-US" sz="1200" b="0" kern="1200" dirty="0">
              <a:solidFill>
                <a:schemeClr val="tx1"/>
              </a:solidFill>
              <a:effectLst/>
              <a:latin typeface="+mn-lt"/>
              <a:ea typeface="+mn-ea"/>
              <a:cs typeface="+mn-cs"/>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43123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Look at the parts of the word “photosynthesis” to understand its meaning. (click to show) Photo means light and (click) synthesize means to make, usually a chemical. Plants use light to make chemicals—most importantly carbohydrates/sugars. Plants use the sugar for energy. </a:t>
            </a:r>
          </a:p>
          <a:p>
            <a:r>
              <a:rPr lang="en-US" sz="1200" kern="1200" dirty="0" smtClean="0">
                <a:solidFill>
                  <a:schemeClr val="tx1"/>
                </a:solidFill>
                <a:effectLst/>
                <a:latin typeface="+mn-lt"/>
                <a:ea typeface="+mn-ea"/>
                <a:cs typeface="+mn-cs"/>
              </a:rPr>
              <a:t>Plant roots absorb water and their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leaves take in carbon dioxide from the air and light from the sun. Then plants use these ingredients to make sugar. Plants use the sugar they make for energy, just like we eat food (and sugar) for energy. The difference is that plants make their own sugar from sunlight, water and carbon dioxide.</a:t>
            </a:r>
          </a:p>
          <a:p>
            <a:r>
              <a:rPr lang="en-US" sz="1200" kern="1200" dirty="0" smtClean="0">
                <a:solidFill>
                  <a:schemeClr val="tx1"/>
                </a:solidFill>
                <a:effectLst/>
                <a:latin typeface="+mn-lt"/>
                <a:ea typeface="+mn-ea"/>
                <a:cs typeface="+mn-cs"/>
              </a:rPr>
              <a:t>To recap, what is the story of photosynthesis? </a:t>
            </a:r>
            <a:r>
              <a:rPr lang="en-US" sz="1200" b="1" kern="1200" dirty="0" smtClean="0">
                <a:solidFill>
                  <a:schemeClr val="tx1"/>
                </a:solidFill>
                <a:effectLst/>
                <a:latin typeface="+mn-lt"/>
                <a:ea typeface="+mn-ea"/>
                <a:cs typeface="+mn-cs"/>
              </a:rPr>
              <a:t>Plants use sunlight, water and carbon dioxide to make sugars for energy. </a:t>
            </a:r>
            <a:endParaRPr lang="en-US" sz="1200" kern="1200" dirty="0">
              <a:solidFill>
                <a:schemeClr val="tx1"/>
              </a:solidFill>
              <a:effectLst/>
              <a:latin typeface="+mn-lt"/>
              <a:ea typeface="+mn-ea"/>
              <a:cs typeface="+mn-cs"/>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2385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Calibri"/>
              <a:buNone/>
              <a:defRPr/>
            </a:lvl1pPr>
            <a:lvl2pPr marL="457200" marR="0" indent="0" algn="ctr" rtl="0">
              <a:spcBef>
                <a:spcPts val="560"/>
              </a:spcBef>
              <a:buClr>
                <a:srgbClr val="888888"/>
              </a:buClr>
              <a:buFont typeface="Calibri"/>
              <a:buNone/>
              <a:defRPr/>
            </a:lvl2pPr>
            <a:lvl3pPr marL="914400" marR="0" indent="0" algn="ctr" rtl="0">
              <a:spcBef>
                <a:spcPts val="480"/>
              </a:spcBef>
              <a:buClr>
                <a:srgbClr val="888888"/>
              </a:buClr>
              <a:buFont typeface="Calibri"/>
              <a:buNone/>
              <a:defRPr/>
            </a:lvl3pPr>
            <a:lvl4pPr marL="1371600" marR="0" indent="0" algn="ctr" rtl="0">
              <a:spcBef>
                <a:spcPts val="400"/>
              </a:spcBef>
              <a:buClr>
                <a:srgbClr val="888888"/>
              </a:buClr>
              <a:buFont typeface="Calibri"/>
              <a:buNone/>
              <a:defRPr/>
            </a:lvl4pPr>
            <a:lvl5pPr marL="1828800" marR="0" indent="0" algn="ctr" rtl="0">
              <a:spcBef>
                <a:spcPts val="400"/>
              </a:spcBef>
              <a:buClr>
                <a:srgbClr val="888888"/>
              </a:buClr>
              <a:buFont typeface="Calibri"/>
              <a:buNone/>
              <a:defRPr/>
            </a:lvl5pPr>
            <a:lvl6pPr marL="2286000" marR="0" indent="0" algn="ctr" rtl="0">
              <a:spcBef>
                <a:spcPts val="400"/>
              </a:spcBef>
              <a:buClr>
                <a:srgbClr val="888888"/>
              </a:buClr>
              <a:buFont typeface="Calibri"/>
              <a:buNone/>
              <a:defRPr/>
            </a:lvl6pPr>
            <a:lvl7pPr marL="2743200" marR="0" indent="0" algn="ctr" rtl="0">
              <a:spcBef>
                <a:spcPts val="400"/>
              </a:spcBef>
              <a:buClr>
                <a:srgbClr val="888888"/>
              </a:buClr>
              <a:buFont typeface="Calibri"/>
              <a:buNone/>
              <a:defRPr/>
            </a:lvl7pPr>
            <a:lvl8pPr marL="3200400" marR="0" indent="0" algn="ctr" rtl="0">
              <a:spcBef>
                <a:spcPts val="400"/>
              </a:spcBef>
              <a:buClr>
                <a:srgbClr val="888888"/>
              </a:buClr>
              <a:buFont typeface="Calibri"/>
              <a:buNone/>
              <a:defRPr/>
            </a:lvl8pPr>
            <a:lvl9pPr marL="3657600" marR="0" indent="0" algn="ctr" rtl="0">
              <a:spcBef>
                <a:spcPts val="400"/>
              </a:spcBef>
              <a:buClr>
                <a:srgbClr val="888888"/>
              </a:buClr>
              <a:buFont typeface="Calibri"/>
              <a:buNone/>
              <a:defRPr/>
            </a:lvl9pPr>
          </a:lstStyle>
          <a:p>
            <a:endParaRPr/>
          </a:p>
        </p:txBody>
      </p:sp>
      <p:sp>
        <p:nvSpPr>
          <p:cNvPr id="17" name="Shape 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Calibri"/>
              <a:buChar char="•"/>
              <a:defRPr/>
            </a:lvl1pPr>
            <a:lvl2pPr marL="742950" indent="-107950" algn="l" rtl="0">
              <a:spcBef>
                <a:spcPts val="560"/>
              </a:spcBef>
              <a:buClr>
                <a:schemeClr val="dk1"/>
              </a:buClr>
              <a:buFont typeface="Calibri"/>
              <a:buChar char="–"/>
              <a:defRPr/>
            </a:lvl2pPr>
            <a:lvl3pPr marL="1143000" indent="-76200" algn="l" rtl="0">
              <a:spcBef>
                <a:spcPts val="480"/>
              </a:spcBef>
              <a:buClr>
                <a:schemeClr val="dk1"/>
              </a:buClr>
              <a:buFont typeface="Calibri"/>
              <a:buChar char="•"/>
              <a:defRPr/>
            </a:lvl3pPr>
            <a:lvl4pPr marL="1600200" indent="-101600" algn="l" rtl="0">
              <a:spcBef>
                <a:spcPts val="400"/>
              </a:spcBef>
              <a:buClr>
                <a:schemeClr val="dk1"/>
              </a:buClr>
              <a:buFont typeface="Calibri"/>
              <a:buChar char="–"/>
              <a:defRPr/>
            </a:lvl4pPr>
            <a:lvl5pPr marL="2057400" indent="-101600" algn="l" rtl="0">
              <a:spcBef>
                <a:spcPts val="400"/>
              </a:spcBef>
              <a:buClr>
                <a:schemeClr val="dk1"/>
              </a:buClr>
              <a:buFont typeface="Calibri"/>
              <a:buChar char="»"/>
              <a:defRPr/>
            </a:lvl5pPr>
            <a:lvl6pPr marL="2514600" indent="-101600" algn="l" rtl="0">
              <a:spcBef>
                <a:spcPts val="400"/>
              </a:spcBef>
              <a:buClr>
                <a:schemeClr val="dk1"/>
              </a:buClr>
              <a:buFont typeface="Calibri"/>
              <a:buChar char="•"/>
              <a:defRPr/>
            </a:lvl6pPr>
            <a:lvl7pPr marL="2971800" indent="-101600" algn="l" rtl="0">
              <a:spcBef>
                <a:spcPts val="400"/>
              </a:spcBef>
              <a:buClr>
                <a:schemeClr val="dk1"/>
              </a:buClr>
              <a:buFont typeface="Calibri"/>
              <a:buChar char="•"/>
              <a:defRPr/>
            </a:lvl7pPr>
            <a:lvl8pPr marL="3429000" indent="-101600" algn="l" rtl="0">
              <a:spcBef>
                <a:spcPts val="400"/>
              </a:spcBef>
              <a:buClr>
                <a:schemeClr val="dk1"/>
              </a:buClr>
              <a:buFont typeface="Calibri"/>
              <a:buChar char="•"/>
              <a:defRPr/>
            </a:lvl8pPr>
            <a:lvl9pPr marL="3886200" indent="-101600" algn="l" rtl="0">
              <a:spcBef>
                <a:spcPts val="400"/>
              </a:spcBef>
              <a:buClr>
                <a:schemeClr val="dk1"/>
              </a:buClr>
              <a:buFont typeface="Calibri"/>
              <a:buChar char="•"/>
              <a:defRPr/>
            </a:lvl9pPr>
          </a:lstStyle>
          <a:p>
            <a:endParaRPr dirty="0"/>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73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dirty="0"/>
          </a:p>
        </p:txBody>
      </p:sp>
      <p:sp>
        <p:nvSpPr>
          <p:cNvPr id="10" name="Shape 1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Calibri"/>
              <a:buChar char="•"/>
              <a:defRPr/>
            </a:lvl1pPr>
            <a:lvl2pPr marL="742950" marR="0" indent="-107950" algn="l" rtl="0">
              <a:spcBef>
                <a:spcPts val="560"/>
              </a:spcBef>
              <a:buClr>
                <a:schemeClr val="dk1"/>
              </a:buClr>
              <a:buFont typeface="Calibri"/>
              <a:buChar char="–"/>
              <a:defRPr/>
            </a:lvl2pPr>
            <a:lvl3pPr marL="1143000" marR="0" indent="-76200" algn="l" rtl="0">
              <a:spcBef>
                <a:spcPts val="480"/>
              </a:spcBef>
              <a:buClr>
                <a:schemeClr val="dk1"/>
              </a:buClr>
              <a:buFont typeface="Calibri"/>
              <a:buChar char="•"/>
              <a:defRPr/>
            </a:lvl3pPr>
            <a:lvl4pPr marL="1600200" marR="0" indent="-101600" algn="l" rtl="0">
              <a:spcBef>
                <a:spcPts val="400"/>
              </a:spcBef>
              <a:buClr>
                <a:schemeClr val="dk1"/>
              </a:buClr>
              <a:buFont typeface="Calibri"/>
              <a:buChar char="–"/>
              <a:defRPr/>
            </a:lvl4pPr>
            <a:lvl5pPr marL="2057400" marR="0" indent="-101600" algn="l" rtl="0">
              <a:spcBef>
                <a:spcPts val="400"/>
              </a:spcBef>
              <a:buClr>
                <a:schemeClr val="dk1"/>
              </a:buClr>
              <a:buFont typeface="Calibri"/>
              <a:buChar char="»"/>
              <a:defRPr/>
            </a:lvl5pPr>
            <a:lvl6pPr marL="2514600" marR="0" indent="-101600" algn="l" rtl="0">
              <a:spcBef>
                <a:spcPts val="400"/>
              </a:spcBef>
              <a:buClr>
                <a:schemeClr val="dk1"/>
              </a:buClr>
              <a:buFont typeface="Calibri"/>
              <a:buChar char="•"/>
              <a:defRPr/>
            </a:lvl6pPr>
            <a:lvl7pPr marL="2971800" marR="0" indent="-101600" algn="l" rtl="0">
              <a:spcBef>
                <a:spcPts val="400"/>
              </a:spcBef>
              <a:buClr>
                <a:schemeClr val="dk1"/>
              </a:buClr>
              <a:buFont typeface="Calibri"/>
              <a:buChar char="•"/>
              <a:defRPr/>
            </a:lvl7pPr>
            <a:lvl8pPr marL="3429000" marR="0" indent="-101600" algn="l" rtl="0">
              <a:spcBef>
                <a:spcPts val="400"/>
              </a:spcBef>
              <a:buClr>
                <a:schemeClr val="dk1"/>
              </a:buClr>
              <a:buFont typeface="Calibri"/>
              <a:buChar char="•"/>
              <a:defRPr/>
            </a:lvl8pPr>
            <a:lvl9pPr marL="3886200" marR="0" indent="-101600" algn="l" rtl="0">
              <a:spcBef>
                <a:spcPts val="400"/>
              </a:spcBef>
              <a:buClr>
                <a:schemeClr val="dk1"/>
              </a:buClr>
              <a:buFont typeface="Calibri"/>
              <a:buChar char="•"/>
              <a:defRPr/>
            </a:lvl9pPr>
          </a:lstStyle>
          <a:p>
            <a:endParaRPr dirty="0"/>
          </a:p>
        </p:txBody>
      </p:sp>
      <p:sp>
        <p:nvSpPr>
          <p:cNvPr id="11" name="Shape 1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4400" b="1" i="0" u="none" strike="noStrike" cap="none" baseline="0">
          <a:solidFill>
            <a:srgbClr val="000000"/>
          </a:solidFill>
          <a:latin typeface="Calibri" panose="020F0502020204030204" pitchFamily="34" charset="0"/>
          <a:ea typeface="Calibri" panose="020F0502020204030204" pitchFamily="34" charset="0"/>
          <a:cs typeface="Calibri" panose="020F0502020204030204" pitchFamily="34"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3200" b="0" i="0" u="none" strike="noStrike" cap="none" baseline="0">
          <a:solidFill>
            <a:srgbClr val="000000"/>
          </a:solidFill>
          <a:latin typeface="Calibri" panose="020F0502020204030204" pitchFamily="34" charset="0"/>
          <a:ea typeface="Calibri" panose="020F0502020204030204" pitchFamily="34" charset="0"/>
          <a:cs typeface="Calibri" panose="020F0502020204030204" pitchFamily="34" charset="0"/>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4" name="Rectangle 3"/>
          <p:cNvSpPr/>
          <p:nvPr/>
        </p:nvSpPr>
        <p:spPr>
          <a:xfrm>
            <a:off x="327550" y="2033515"/>
            <a:ext cx="4121430" cy="3411943"/>
          </a:xfrm>
          <a:prstGeom prst="rect">
            <a:avLst/>
          </a:prstGeom>
          <a:noFill/>
        </p:spPr>
        <p:txBody>
          <a:bodyPr wrap="square">
            <a:noAutofit/>
          </a:bodyPr>
          <a:lstStyle/>
          <a:p>
            <a:pPr algn="r"/>
            <a:r>
              <a:rPr lang="en-US" sz="4800" dirty="0" smtClean="0">
                <a:solidFill>
                  <a:schemeClr val="tx1"/>
                </a:solidFill>
                <a:latin typeface="Calibri" panose="020F0502020204030204" pitchFamily="34" charset="0"/>
                <a:ea typeface="Times New Roman" charset="0"/>
                <a:cs typeface="Calibri" panose="020F0502020204030204" pitchFamily="34" charset="0"/>
              </a:rPr>
              <a:t>What </a:t>
            </a:r>
            <a:r>
              <a:rPr lang="en-US" sz="4800" dirty="0">
                <a:solidFill>
                  <a:schemeClr val="tx1"/>
                </a:solidFill>
                <a:latin typeface="Calibri" panose="020F0502020204030204" pitchFamily="34" charset="0"/>
                <a:ea typeface="Times New Roman" charset="0"/>
                <a:cs typeface="Calibri" panose="020F0502020204030204" pitchFamily="34" charset="0"/>
              </a:rPr>
              <a:t>plant </a:t>
            </a:r>
            <a:r>
              <a:rPr lang="en-US" sz="4800" dirty="0" smtClean="0">
                <a:solidFill>
                  <a:schemeClr val="tx1"/>
                </a:solidFill>
                <a:latin typeface="Calibri" panose="020F0502020204030204" pitchFamily="34" charset="0"/>
                <a:ea typeface="Times New Roman" charset="0"/>
                <a:cs typeface="Calibri" panose="020F0502020204030204" pitchFamily="34" charset="0"/>
              </a:rPr>
              <a:t>grows the most abundantly on Earth?</a:t>
            </a:r>
            <a:r>
              <a:rPr lang="en-US" sz="4800" dirty="0" smtClean="0">
                <a:solidFill>
                  <a:schemeClr val="tx1"/>
                </a:solidFill>
                <a:latin typeface="Calibri" panose="020F0502020204030204" pitchFamily="34" charset="0"/>
                <a:cs typeface="Calibri" panose="020F0502020204030204" pitchFamily="34" charset="0"/>
              </a:rPr>
              <a:t> </a:t>
            </a:r>
            <a:endParaRPr lang="en-US" sz="4800" dirty="0">
              <a:solidFill>
                <a:schemeClr val="tx1"/>
              </a:solidFill>
              <a:latin typeface="Calibri" panose="020F0502020204030204" pitchFamily="34" charset="0"/>
              <a:cs typeface="Calibri" panose="020F0502020204030204" pitchFamily="34" charset="0"/>
            </a:endParaRPr>
          </a:p>
        </p:txBody>
      </p:sp>
      <p:pic>
        <p:nvPicPr>
          <p:cNvPr id="6146" name="Picture 2" descr="https://upload.wikimedia.org/wikipedia/commons/thumb/6/6e/Diversity_of_plants_image_version_5.png/161px-Diversity_of_plants_image_version_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1" y="365973"/>
            <a:ext cx="4140200" cy="6146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70597" y="841303"/>
            <a:ext cx="8802806" cy="1541463"/>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baseline="0" dirty="0" smtClean="0">
                <a:solidFill>
                  <a:srgbClr val="FFFF00"/>
                </a:solidFill>
                <a:latin typeface="Calibri"/>
                <a:ea typeface="Calibri"/>
                <a:cs typeface="Calibri"/>
                <a:sym typeface="Calibri"/>
              </a:rPr>
              <a:t>Why</a:t>
            </a:r>
            <a:r>
              <a:rPr lang="en-US" sz="4400" i="0" u="none" strike="noStrike" cap="none" baseline="0" dirty="0" smtClean="0">
                <a:solidFill>
                  <a:schemeClr val="bg1"/>
                </a:solidFill>
                <a:latin typeface="Calibri"/>
                <a:ea typeface="Calibri"/>
                <a:cs typeface="Calibri"/>
                <a:sym typeface="Calibri"/>
              </a:rPr>
              <a:t> do biological engineers</a:t>
            </a:r>
            <a:r>
              <a:rPr lang="en-US" sz="4400" i="0" u="none" strike="noStrike" cap="none" dirty="0" smtClean="0">
                <a:solidFill>
                  <a:schemeClr val="bg1"/>
                </a:solidFill>
                <a:latin typeface="Calibri"/>
                <a:ea typeface="Calibri"/>
                <a:cs typeface="Calibri"/>
                <a:sym typeface="Calibri"/>
              </a:rPr>
              <a:t> use algae for biofuels?</a:t>
            </a:r>
            <a:endParaRPr lang="en-US" sz="4400" i="0" u="none" strike="noStrike" cap="none" baseline="0" dirty="0">
              <a:solidFill>
                <a:schemeClr val="bg1"/>
              </a:solidFill>
              <a:latin typeface="Calibri"/>
              <a:ea typeface="Calibri"/>
              <a:cs typeface="Calibri"/>
              <a:sym typeface="Calibri"/>
            </a:endParaRPr>
          </a:p>
        </p:txBody>
      </p:sp>
      <p:sp>
        <p:nvSpPr>
          <p:cNvPr id="4" name="TextBox 3"/>
          <p:cNvSpPr txBox="1"/>
          <p:nvPr/>
        </p:nvSpPr>
        <p:spPr>
          <a:xfrm>
            <a:off x="818865" y="2944126"/>
            <a:ext cx="7206018" cy="523220"/>
          </a:xfrm>
          <a:prstGeom prst="rect">
            <a:avLst/>
          </a:prstGeom>
          <a:noFill/>
        </p:spPr>
        <p:txBody>
          <a:bodyPr wrap="square" rtlCol="0">
            <a:spAutoFit/>
          </a:bodyPr>
          <a:lstStyle/>
          <a:p>
            <a:r>
              <a:rPr lang="en-US" sz="2800" dirty="0" smtClean="0"/>
              <a:t>Algae grow very fast</a:t>
            </a:r>
          </a:p>
        </p:txBody>
      </p:sp>
      <p:sp>
        <p:nvSpPr>
          <p:cNvPr id="9" name="TextBox 8"/>
          <p:cNvSpPr txBox="1"/>
          <p:nvPr/>
        </p:nvSpPr>
        <p:spPr>
          <a:xfrm>
            <a:off x="818865" y="4541033"/>
            <a:ext cx="7206018" cy="523220"/>
          </a:xfrm>
          <a:prstGeom prst="rect">
            <a:avLst/>
          </a:prstGeom>
          <a:noFill/>
        </p:spPr>
        <p:txBody>
          <a:bodyPr wrap="square" rtlCol="0">
            <a:spAutoFit/>
          </a:bodyPr>
          <a:lstStyle/>
          <a:p>
            <a:r>
              <a:rPr lang="en-US" sz="2800" dirty="0" smtClean="0"/>
              <a:t>People do not usually eat algae</a:t>
            </a:r>
          </a:p>
        </p:txBody>
      </p:sp>
      <p:sp>
        <p:nvSpPr>
          <p:cNvPr id="10" name="TextBox 9"/>
          <p:cNvSpPr txBox="1"/>
          <p:nvPr/>
        </p:nvSpPr>
        <p:spPr>
          <a:xfrm>
            <a:off x="818864" y="5304999"/>
            <a:ext cx="7309136" cy="954107"/>
          </a:xfrm>
          <a:prstGeom prst="rect">
            <a:avLst/>
          </a:prstGeom>
          <a:noFill/>
        </p:spPr>
        <p:txBody>
          <a:bodyPr wrap="square" rtlCol="0">
            <a:spAutoFit/>
          </a:bodyPr>
          <a:lstStyle/>
          <a:p>
            <a:r>
              <a:rPr lang="en-US" sz="2800" dirty="0" smtClean="0"/>
              <a:t>We can make biofuel from three parts of </a:t>
            </a:r>
            <a:r>
              <a:rPr lang="en-US" sz="2800" dirty="0" smtClean="0"/>
              <a:t>algal </a:t>
            </a:r>
            <a:r>
              <a:rPr lang="en-US" sz="2800" dirty="0" smtClean="0"/>
              <a:t>cells</a:t>
            </a:r>
          </a:p>
        </p:txBody>
      </p:sp>
      <p:sp>
        <p:nvSpPr>
          <p:cNvPr id="6" name="TextBox 5"/>
          <p:cNvSpPr txBox="1"/>
          <p:nvPr/>
        </p:nvSpPr>
        <p:spPr>
          <a:xfrm>
            <a:off x="818865" y="3733492"/>
            <a:ext cx="7206018" cy="523220"/>
          </a:xfrm>
          <a:prstGeom prst="rect">
            <a:avLst/>
          </a:prstGeom>
          <a:noFill/>
        </p:spPr>
        <p:txBody>
          <a:bodyPr wrap="square" rtlCol="0">
            <a:spAutoFit/>
          </a:bodyPr>
          <a:lstStyle/>
          <a:p>
            <a:r>
              <a:rPr lang="en-US" sz="2800" dirty="0" smtClean="0"/>
              <a:t>Algae grow in many places around the world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228599" y="274637"/>
            <a:ext cx="8697471" cy="84457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i="0" u="none" strike="noStrike" cap="none" baseline="0" dirty="0">
                <a:solidFill>
                  <a:schemeClr val="bg1"/>
                </a:solidFill>
                <a:latin typeface="Calibri"/>
                <a:ea typeface="Calibri"/>
                <a:cs typeface="Calibri"/>
                <a:sym typeface="Calibri"/>
              </a:rPr>
              <a:t>3 Parts of Algae </a:t>
            </a:r>
            <a:r>
              <a:rPr lang="en-US" sz="3950" dirty="0">
                <a:solidFill>
                  <a:schemeClr val="bg1"/>
                </a:solidFill>
                <a:latin typeface="Calibri"/>
                <a:ea typeface="Calibri"/>
                <a:cs typeface="Calibri"/>
                <a:sym typeface="Calibri"/>
              </a:rPr>
              <a:t>W</a:t>
            </a:r>
            <a:r>
              <a:rPr lang="en-US" sz="3950" i="0" u="none" strike="noStrike" cap="none" baseline="0" dirty="0" smtClean="0">
                <a:solidFill>
                  <a:schemeClr val="bg1"/>
                </a:solidFill>
                <a:latin typeface="Calibri"/>
                <a:ea typeface="Calibri"/>
                <a:cs typeface="Calibri"/>
                <a:sym typeface="Calibri"/>
              </a:rPr>
              <a:t>e Make </a:t>
            </a:r>
            <a:r>
              <a:rPr lang="en-US" sz="3950" i="0" u="none" strike="noStrike" cap="none" baseline="0" dirty="0">
                <a:solidFill>
                  <a:schemeClr val="bg1"/>
                </a:solidFill>
                <a:latin typeface="Calibri"/>
                <a:ea typeface="Calibri"/>
                <a:cs typeface="Calibri"/>
                <a:sym typeface="Calibri"/>
              </a:rPr>
              <a:t>into Fuel</a:t>
            </a:r>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ackgroundRemoval t="4027" b="96868" l="2069" r="93966"/>
                    </a14:imgEffect>
                  </a14:imgLayer>
                </a14:imgProps>
              </a:ext>
              <a:ext uri="{28A0092B-C50C-407E-A947-70E740481C1C}">
                <a14:useLocalDpi xmlns:a14="http://schemas.microsoft.com/office/drawing/2010/main" val="0"/>
              </a:ext>
            </a:extLst>
          </a:blip>
          <a:stretch>
            <a:fillRect/>
          </a:stretch>
        </p:blipFill>
        <p:spPr>
          <a:xfrm>
            <a:off x="2050177" y="1245608"/>
            <a:ext cx="5379006" cy="4145544"/>
          </a:xfrm>
          <a:prstGeom prst="rect">
            <a:avLst/>
          </a:prstGeom>
        </p:spPr>
      </p:pic>
      <p:grpSp>
        <p:nvGrpSpPr>
          <p:cNvPr id="4" name="Group 3"/>
          <p:cNvGrpSpPr/>
          <p:nvPr/>
        </p:nvGrpSpPr>
        <p:grpSpPr>
          <a:xfrm>
            <a:off x="2047905" y="1225839"/>
            <a:ext cx="5379006" cy="4145544"/>
            <a:chOff x="5137344" y="849399"/>
            <a:chExt cx="5379006" cy="4145544"/>
          </a:xfrm>
        </p:grpSpPr>
        <p:sp>
          <p:nvSpPr>
            <p:cNvPr id="2" name="Rectangle 1"/>
            <p:cNvSpPr/>
            <p:nvPr/>
          </p:nvSpPr>
          <p:spPr>
            <a:xfrm>
              <a:off x="6355423" y="1410204"/>
              <a:ext cx="2626833" cy="2630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backgroundRemoval t="4027" b="96868" l="2069" r="93966">
                          <a14:backgroundMark x1="26034" y1="37136" x2="27069" y2="51902"/>
                          <a14:backgroundMark x1="27414" y1="54139" x2="32931" y2="67114"/>
                          <a14:backgroundMark x1="41724" y1="71588" x2="55000" y2="64206"/>
                          <a14:backgroundMark x1="55172" y1="63758" x2="67931" y2="56600"/>
                          <a14:backgroundMark x1="45345" y1="35570" x2="45345" y2="35570"/>
                          <a14:backgroundMark x1="48103" y1="36689" x2="48103" y2="36689"/>
                          <a14:backgroundMark x1="26379" y1="29978" x2="48448" y2="21700"/>
                          <a14:backgroundMark x1="65172" y1="25503" x2="68966" y2="51902"/>
                        </a14:backgroundRemoval>
                      </a14:imgEffect>
                    </a14:imgLayer>
                  </a14:imgProps>
                </a:ext>
                <a:ext uri="{28A0092B-C50C-407E-A947-70E740481C1C}">
                  <a14:useLocalDpi xmlns:a14="http://schemas.microsoft.com/office/drawing/2010/main" val="0"/>
                </a:ext>
              </a:extLst>
            </a:blip>
            <a:stretch>
              <a:fillRect/>
            </a:stretch>
          </p:blipFill>
          <p:spPr>
            <a:xfrm>
              <a:off x="5137344" y="849399"/>
              <a:ext cx="5379006" cy="4145544"/>
            </a:xfrm>
            <a:prstGeom prst="rect">
              <a:avLst/>
            </a:prstGeom>
          </p:spPr>
        </p:pic>
      </p:grpSp>
      <p:sp>
        <p:nvSpPr>
          <p:cNvPr id="191" name="Shape 191"/>
          <p:cNvSpPr/>
          <p:nvPr/>
        </p:nvSpPr>
        <p:spPr>
          <a:xfrm>
            <a:off x="5162739" y="2695629"/>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3" name="Shape 193"/>
          <p:cNvSpPr/>
          <p:nvPr/>
        </p:nvSpPr>
        <p:spPr>
          <a:xfrm>
            <a:off x="5061139" y="2927052"/>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4" name="Shape 194"/>
          <p:cNvSpPr/>
          <p:nvPr/>
        </p:nvSpPr>
        <p:spPr>
          <a:xfrm>
            <a:off x="5408273" y="2763363"/>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5" name="Shape 195"/>
          <p:cNvSpPr/>
          <p:nvPr/>
        </p:nvSpPr>
        <p:spPr>
          <a:xfrm>
            <a:off x="5111939" y="3192341"/>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6" name="Shape 196"/>
          <p:cNvSpPr/>
          <p:nvPr/>
        </p:nvSpPr>
        <p:spPr>
          <a:xfrm>
            <a:off x="5374407" y="3000429"/>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7" name="Shape 197"/>
          <p:cNvSpPr/>
          <p:nvPr/>
        </p:nvSpPr>
        <p:spPr>
          <a:xfrm>
            <a:off x="5374407" y="3257252"/>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8" name="Shape 198"/>
          <p:cNvSpPr/>
          <p:nvPr/>
        </p:nvSpPr>
        <p:spPr>
          <a:xfrm>
            <a:off x="5061139" y="3483029"/>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9" name="Shape 199"/>
          <p:cNvSpPr/>
          <p:nvPr/>
        </p:nvSpPr>
        <p:spPr>
          <a:xfrm>
            <a:off x="4849473" y="3545118"/>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0" name="Shape 200"/>
          <p:cNvSpPr/>
          <p:nvPr/>
        </p:nvSpPr>
        <p:spPr>
          <a:xfrm>
            <a:off x="5217773" y="3658007"/>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1" name="Shape 201"/>
          <p:cNvSpPr/>
          <p:nvPr/>
        </p:nvSpPr>
        <p:spPr>
          <a:xfrm>
            <a:off x="3511896" y="2463299"/>
            <a:ext cx="1234608" cy="835312"/>
          </a:xfrm>
          <a:prstGeom prst="cloud">
            <a:avLst/>
          </a:prstGeom>
          <a:gradFill>
            <a:gsLst>
              <a:gs pos="0">
                <a:schemeClr val="lt1"/>
              </a:gs>
              <a:gs pos="7000">
                <a:schemeClr val="lt1"/>
              </a:gs>
              <a:gs pos="99000">
                <a:srgbClr val="DAD16A"/>
              </a:gs>
              <a:gs pos="100000">
                <a:srgbClr val="DAD16A"/>
              </a:gs>
            </a:gsLst>
            <a:path path="circle">
              <a:fillToRect l="50000" t="50000" r="50000" b="50000"/>
            </a:path>
            <a:tileRect/>
          </a:gradFill>
          <a:ln w="9525" cap="flat">
            <a:solidFill>
              <a:srgbClr val="E3D86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2" name="Shape 202"/>
          <p:cNvSpPr txBox="1"/>
          <p:nvPr/>
        </p:nvSpPr>
        <p:spPr>
          <a:xfrm>
            <a:off x="6581691" y="5016886"/>
            <a:ext cx="2344380" cy="99021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chemeClr val="dk1"/>
                </a:solidFill>
                <a:latin typeface="Calibri"/>
                <a:ea typeface="Calibri"/>
                <a:cs typeface="Calibri"/>
                <a:sym typeface="Calibri"/>
              </a:rPr>
              <a:t>Starch</a:t>
            </a:r>
            <a:r>
              <a:rPr lang="en-US" sz="2400" b="0" i="0" u="none" strike="noStrike" cap="none" baseline="0" dirty="0">
                <a:solidFill>
                  <a:schemeClr val="dk1"/>
                </a:solidFill>
                <a:latin typeface="Calibri"/>
                <a:ea typeface="Calibri"/>
                <a:cs typeface="Calibri"/>
                <a:sym typeface="Calibri"/>
              </a:rPr>
              <a:t> </a:t>
            </a:r>
            <a:endParaRPr lang="en-US" sz="24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a:t>
            </a:r>
            <a:r>
              <a:rPr lang="en-US" sz="2400" b="0" i="0" u="none" strike="noStrike" cap="none" baseline="0" dirty="0">
                <a:solidFill>
                  <a:schemeClr val="dk1"/>
                </a:solidFill>
                <a:latin typeface="Calibri"/>
                <a:ea typeface="Calibri"/>
                <a:cs typeface="Calibri"/>
                <a:sym typeface="Calibri"/>
              </a:rPr>
              <a:t>made of sugar)</a:t>
            </a:r>
          </a:p>
        </p:txBody>
      </p:sp>
      <p:cxnSp>
        <p:nvCxnSpPr>
          <p:cNvPr id="203" name="Shape 203"/>
          <p:cNvCxnSpPr>
            <a:stCxn id="202" idx="1"/>
            <a:endCxn id="197" idx="7"/>
          </p:cNvCxnSpPr>
          <p:nvPr/>
        </p:nvCxnSpPr>
        <p:spPr>
          <a:xfrm flipH="1" flipV="1">
            <a:off x="5539063" y="3286206"/>
            <a:ext cx="1042628" cy="2225787"/>
          </a:xfrm>
          <a:prstGeom prst="straightConnector1">
            <a:avLst/>
          </a:prstGeom>
          <a:noFill/>
          <a:ln w="57150" cap="flat">
            <a:solidFill>
              <a:srgbClr val="FF0000"/>
            </a:solidFill>
            <a:prstDash val="solid"/>
            <a:round/>
            <a:headEnd type="none" w="med" len="med"/>
            <a:tailEnd type="stealth" w="lg" len="lg"/>
          </a:ln>
        </p:spPr>
      </p:cxnSp>
      <p:sp>
        <p:nvSpPr>
          <p:cNvPr id="204" name="Shape 204"/>
          <p:cNvSpPr txBox="1"/>
          <p:nvPr/>
        </p:nvSpPr>
        <p:spPr>
          <a:xfrm>
            <a:off x="901593" y="1856048"/>
            <a:ext cx="1043858" cy="60725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smtClean="0">
                <a:solidFill>
                  <a:schemeClr val="dk1"/>
                </a:solidFill>
                <a:latin typeface="Calibri"/>
                <a:ea typeface="Calibri"/>
                <a:cs typeface="Calibri"/>
                <a:sym typeface="Calibri"/>
              </a:rPr>
              <a:t>Oil</a:t>
            </a:r>
            <a:endParaRPr lang="en-US" sz="3200" b="0" i="0" u="none" strike="noStrike" cap="none" baseline="0" dirty="0">
              <a:solidFill>
                <a:schemeClr val="dk1"/>
              </a:solidFill>
              <a:latin typeface="Calibri"/>
              <a:ea typeface="Calibri"/>
              <a:cs typeface="Calibri"/>
              <a:sym typeface="Calibri"/>
            </a:endParaRPr>
          </a:p>
        </p:txBody>
      </p:sp>
      <p:cxnSp>
        <p:nvCxnSpPr>
          <p:cNvPr id="205" name="Shape 205"/>
          <p:cNvCxnSpPr/>
          <p:nvPr/>
        </p:nvCxnSpPr>
        <p:spPr>
          <a:xfrm>
            <a:off x="1785627" y="2170857"/>
            <a:ext cx="1915285" cy="592506"/>
          </a:xfrm>
          <a:prstGeom prst="straightConnector1">
            <a:avLst/>
          </a:prstGeom>
          <a:noFill/>
          <a:ln w="57150" cap="flat">
            <a:solidFill>
              <a:srgbClr val="FF0000"/>
            </a:solidFill>
            <a:prstDash val="solid"/>
            <a:round/>
            <a:headEnd type="none" w="med" len="med"/>
            <a:tailEnd type="stealth" w="lg" len="lg"/>
          </a:ln>
        </p:spPr>
      </p:cxnSp>
      <p:sp>
        <p:nvSpPr>
          <p:cNvPr id="206" name="Shape 206"/>
          <p:cNvSpPr txBox="1"/>
          <p:nvPr/>
        </p:nvSpPr>
        <p:spPr>
          <a:xfrm>
            <a:off x="840617" y="5266240"/>
            <a:ext cx="2152299" cy="86965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chemeClr val="dk1"/>
                </a:solidFill>
                <a:latin typeface="Calibri"/>
                <a:ea typeface="Calibri"/>
                <a:cs typeface="Calibri"/>
                <a:sym typeface="Calibri"/>
              </a:rPr>
              <a:t>Cell wall </a:t>
            </a:r>
            <a:endParaRPr lang="en-US" sz="3200" b="0" i="0" u="none" strike="noStrike" cap="none" baseline="0" dirty="0" smtClean="0">
              <a:solidFill>
                <a:schemeClr val="dk1"/>
              </a:solidFill>
              <a:latin typeface="Calibri"/>
              <a:ea typeface="Calibri"/>
              <a:cs typeface="Calibri"/>
              <a:sym typeface="Calibri"/>
            </a:endParaRPr>
          </a:p>
          <a:p>
            <a:pPr marL="0" marR="0" lvl="0" indent="0" algn="l"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a:t>
            </a:r>
            <a:r>
              <a:rPr lang="en-US" sz="2400" b="0" i="0" u="none" strike="noStrike" cap="none" baseline="0" dirty="0">
                <a:solidFill>
                  <a:schemeClr val="dk1"/>
                </a:solidFill>
                <a:latin typeface="Calibri"/>
                <a:ea typeface="Calibri"/>
                <a:cs typeface="Calibri"/>
                <a:sym typeface="Calibri"/>
              </a:rPr>
              <a:t>made of sugar)</a:t>
            </a:r>
          </a:p>
        </p:txBody>
      </p:sp>
      <p:cxnSp>
        <p:nvCxnSpPr>
          <p:cNvPr id="207" name="Shape 207"/>
          <p:cNvCxnSpPr/>
          <p:nvPr/>
        </p:nvCxnSpPr>
        <p:spPr>
          <a:xfrm flipV="1">
            <a:off x="2374875" y="4559340"/>
            <a:ext cx="1042946" cy="953814"/>
          </a:xfrm>
          <a:prstGeom prst="straightConnector1">
            <a:avLst/>
          </a:prstGeom>
          <a:noFill/>
          <a:ln w="57150" cap="flat">
            <a:solidFill>
              <a:srgbClr val="FF0000"/>
            </a:solidFill>
            <a:prstDash val="solid"/>
            <a:round/>
            <a:headEnd type="none" w="med" len="med"/>
            <a:tailEnd type="stealth" w="lg" len="lg"/>
          </a:ln>
        </p:spPr>
      </p:cxn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4"/>
                                        </p:tgtEl>
                                        <p:attrNameLst>
                                          <p:attrName>style.visibility</p:attrName>
                                        </p:attrNameLst>
                                      </p:cBhvr>
                                      <p:to>
                                        <p:strVal val="visible"/>
                                      </p:to>
                                    </p:set>
                                    <p:animEffect transition="in" filter="fade">
                                      <p:cBhvr>
                                        <p:cTn id="11" dur="1"/>
                                        <p:tgtEl>
                                          <p:spTgt spid="204"/>
                                        </p:tgtEl>
                                      </p:cBhvr>
                                    </p:animEffect>
                                  </p:childTnLst>
                                </p:cTn>
                              </p:par>
                              <p:par>
                                <p:cTn id="12" presetID="10" presetClass="entr" presetSubtype="0" fill="hold" nodeType="withEffect">
                                  <p:stCondLst>
                                    <p:cond delay="0"/>
                                  </p:stCondLst>
                                  <p:childTnLst>
                                    <p:set>
                                      <p:cBhvr>
                                        <p:cTn id="13" dur="1" fill="hold">
                                          <p:stCondLst>
                                            <p:cond delay="0"/>
                                          </p:stCondLst>
                                        </p:cTn>
                                        <p:tgtEl>
                                          <p:spTgt spid="205"/>
                                        </p:tgtEl>
                                        <p:attrNameLst>
                                          <p:attrName>style.visibility</p:attrName>
                                        </p:attrNameLst>
                                      </p:cBhvr>
                                      <p:to>
                                        <p:strVal val="visible"/>
                                      </p:to>
                                    </p:set>
                                    <p:animEffect transition="in" filter="fade">
                                      <p:cBhvr>
                                        <p:cTn id="14" dur="1"/>
                                        <p:tgtEl>
                                          <p:spTgt spid="205"/>
                                        </p:tgtEl>
                                      </p:cBhvr>
                                    </p:animEffect>
                                  </p:childTnLst>
                                </p:cTn>
                              </p:par>
                              <p:par>
                                <p:cTn id="15" presetID="10"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1"/>
                                        <p:tgtEl>
                                          <p:spTgt spid="2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gtEl>
                                        <p:attrNameLst>
                                          <p:attrName>style.visibility</p:attrName>
                                        </p:attrNameLst>
                                      </p:cBhvr>
                                      <p:to>
                                        <p:strVal val="visible"/>
                                      </p:to>
                                    </p:set>
                                    <p:animEffect transition="in" filter="fade">
                                      <p:cBhvr>
                                        <p:cTn id="22" dur="1"/>
                                        <p:tgtEl>
                                          <p:spTgt spid="191"/>
                                        </p:tgtEl>
                                      </p:cBhvr>
                                    </p:animEffect>
                                  </p:childTnLst>
                                </p:cTn>
                              </p:par>
                              <p:par>
                                <p:cTn id="23" presetID="10" presetClass="entr" presetSubtype="0" fill="hold" nodeType="withEffect">
                                  <p:stCondLst>
                                    <p:cond delay="0"/>
                                  </p:stCondLst>
                                  <p:childTnLst>
                                    <p:set>
                                      <p:cBhvr>
                                        <p:cTn id="24" dur="1" fill="hold">
                                          <p:stCondLst>
                                            <p:cond delay="0"/>
                                          </p:stCondLst>
                                        </p:cTn>
                                        <p:tgtEl>
                                          <p:spTgt spid="193"/>
                                        </p:tgtEl>
                                        <p:attrNameLst>
                                          <p:attrName>style.visibility</p:attrName>
                                        </p:attrNameLst>
                                      </p:cBhvr>
                                      <p:to>
                                        <p:strVal val="visible"/>
                                      </p:to>
                                    </p:set>
                                    <p:animEffect transition="in" filter="fade">
                                      <p:cBhvr>
                                        <p:cTn id="25" dur="1"/>
                                        <p:tgtEl>
                                          <p:spTgt spid="193"/>
                                        </p:tgtEl>
                                      </p:cBhvr>
                                    </p:animEffect>
                                  </p:childTnLst>
                                </p:cTn>
                              </p:par>
                              <p:par>
                                <p:cTn id="26" presetID="10" presetClass="entr" presetSubtype="0" fill="hold" nodeType="with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fade">
                                      <p:cBhvr>
                                        <p:cTn id="28" dur="1"/>
                                        <p:tgtEl>
                                          <p:spTgt spid="194"/>
                                        </p:tgtEl>
                                      </p:cBhvr>
                                    </p:animEffect>
                                  </p:childTnLst>
                                </p:cTn>
                              </p:par>
                              <p:par>
                                <p:cTn id="29" presetID="10" presetClass="entr" presetSubtype="0" fill="hold" nodeType="with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fade">
                                      <p:cBhvr>
                                        <p:cTn id="31" dur="1"/>
                                        <p:tgtEl>
                                          <p:spTgt spid="195"/>
                                        </p:tgtEl>
                                      </p:cBhvr>
                                    </p:animEffect>
                                  </p:childTnLst>
                                </p:cTn>
                              </p:par>
                              <p:par>
                                <p:cTn id="32" presetID="10" presetClass="entr" presetSubtype="0" fill="hold" nodeType="withEffect">
                                  <p:stCondLst>
                                    <p:cond delay="0"/>
                                  </p:stCondLst>
                                  <p:childTnLst>
                                    <p:set>
                                      <p:cBhvr>
                                        <p:cTn id="33" dur="1" fill="hold">
                                          <p:stCondLst>
                                            <p:cond delay="0"/>
                                          </p:stCondLst>
                                        </p:cTn>
                                        <p:tgtEl>
                                          <p:spTgt spid="196"/>
                                        </p:tgtEl>
                                        <p:attrNameLst>
                                          <p:attrName>style.visibility</p:attrName>
                                        </p:attrNameLst>
                                      </p:cBhvr>
                                      <p:to>
                                        <p:strVal val="visible"/>
                                      </p:to>
                                    </p:set>
                                    <p:animEffect transition="in" filter="fade">
                                      <p:cBhvr>
                                        <p:cTn id="34" dur="1"/>
                                        <p:tgtEl>
                                          <p:spTgt spid="196"/>
                                        </p:tgtEl>
                                      </p:cBhvr>
                                    </p:animEffect>
                                  </p:childTnLst>
                                </p:cTn>
                              </p:par>
                              <p:par>
                                <p:cTn id="35" presetID="10" presetClass="entr" presetSubtype="0" fill="hold" nodeType="withEffect">
                                  <p:stCondLst>
                                    <p:cond delay="0"/>
                                  </p:stCondLst>
                                  <p:childTnLst>
                                    <p:set>
                                      <p:cBhvr>
                                        <p:cTn id="36" dur="1" fill="hold">
                                          <p:stCondLst>
                                            <p:cond delay="0"/>
                                          </p:stCondLst>
                                        </p:cTn>
                                        <p:tgtEl>
                                          <p:spTgt spid="197"/>
                                        </p:tgtEl>
                                        <p:attrNameLst>
                                          <p:attrName>style.visibility</p:attrName>
                                        </p:attrNameLst>
                                      </p:cBhvr>
                                      <p:to>
                                        <p:strVal val="visible"/>
                                      </p:to>
                                    </p:set>
                                    <p:animEffect transition="in" filter="fade">
                                      <p:cBhvr>
                                        <p:cTn id="37" dur="1"/>
                                        <p:tgtEl>
                                          <p:spTgt spid="197"/>
                                        </p:tgtEl>
                                      </p:cBhvr>
                                    </p:animEffect>
                                  </p:childTnLst>
                                </p:cTn>
                              </p:par>
                              <p:par>
                                <p:cTn id="38" presetID="10" presetClass="entr" presetSubtype="0" fill="hold" nodeType="withEffect">
                                  <p:stCondLst>
                                    <p:cond delay="0"/>
                                  </p:stCondLst>
                                  <p:childTnLst>
                                    <p:set>
                                      <p:cBhvr>
                                        <p:cTn id="39" dur="1" fill="hold">
                                          <p:stCondLst>
                                            <p:cond delay="0"/>
                                          </p:stCondLst>
                                        </p:cTn>
                                        <p:tgtEl>
                                          <p:spTgt spid="198"/>
                                        </p:tgtEl>
                                        <p:attrNameLst>
                                          <p:attrName>style.visibility</p:attrName>
                                        </p:attrNameLst>
                                      </p:cBhvr>
                                      <p:to>
                                        <p:strVal val="visible"/>
                                      </p:to>
                                    </p:set>
                                    <p:animEffect transition="in" filter="fade">
                                      <p:cBhvr>
                                        <p:cTn id="40" dur="1"/>
                                        <p:tgtEl>
                                          <p:spTgt spid="198"/>
                                        </p:tgtEl>
                                      </p:cBhvr>
                                    </p:animEffect>
                                  </p:childTnLst>
                                </p:cTn>
                              </p:par>
                              <p:par>
                                <p:cTn id="41" presetID="10" presetClass="entr" presetSubtype="0" fill="hold" nodeType="withEffect">
                                  <p:stCondLst>
                                    <p:cond delay="0"/>
                                  </p:stCondLst>
                                  <p:childTnLst>
                                    <p:set>
                                      <p:cBhvr>
                                        <p:cTn id="42" dur="1" fill="hold">
                                          <p:stCondLst>
                                            <p:cond delay="0"/>
                                          </p:stCondLst>
                                        </p:cTn>
                                        <p:tgtEl>
                                          <p:spTgt spid="199"/>
                                        </p:tgtEl>
                                        <p:attrNameLst>
                                          <p:attrName>style.visibility</p:attrName>
                                        </p:attrNameLst>
                                      </p:cBhvr>
                                      <p:to>
                                        <p:strVal val="visible"/>
                                      </p:to>
                                    </p:set>
                                    <p:animEffect transition="in" filter="fade">
                                      <p:cBhvr>
                                        <p:cTn id="43" dur="1"/>
                                        <p:tgtEl>
                                          <p:spTgt spid="199"/>
                                        </p:tgtEl>
                                      </p:cBhvr>
                                    </p:animEffect>
                                  </p:childTnLst>
                                </p:cTn>
                              </p:par>
                              <p:par>
                                <p:cTn id="44" presetID="10" presetClass="entr" presetSubtype="0" fill="hold" nodeType="withEffect">
                                  <p:stCondLst>
                                    <p:cond delay="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1"/>
                                        <p:tgtEl>
                                          <p:spTgt spid="200"/>
                                        </p:tgtEl>
                                      </p:cBhvr>
                                    </p:animEffect>
                                  </p:childTnLst>
                                </p:cTn>
                              </p:par>
                              <p:par>
                                <p:cTn id="47" presetID="10" presetClass="entr" presetSubtype="0" fill="hold" nodeType="withEffect">
                                  <p:stCondLst>
                                    <p:cond delay="0"/>
                                  </p:stCondLst>
                                  <p:childTnLst>
                                    <p:set>
                                      <p:cBhvr>
                                        <p:cTn id="48" dur="1" fill="hold">
                                          <p:stCondLst>
                                            <p:cond delay="0"/>
                                          </p:stCondLst>
                                        </p:cTn>
                                        <p:tgtEl>
                                          <p:spTgt spid="202"/>
                                        </p:tgtEl>
                                        <p:attrNameLst>
                                          <p:attrName>style.visibility</p:attrName>
                                        </p:attrNameLst>
                                      </p:cBhvr>
                                      <p:to>
                                        <p:strVal val="visible"/>
                                      </p:to>
                                    </p:set>
                                    <p:animEffect transition="in" filter="fade">
                                      <p:cBhvr>
                                        <p:cTn id="49" dur="1"/>
                                        <p:tgtEl>
                                          <p:spTgt spid="202"/>
                                        </p:tgtEl>
                                      </p:cBhvr>
                                    </p:animEffect>
                                  </p:childTnLst>
                                </p:cTn>
                              </p:par>
                              <p:par>
                                <p:cTn id="50" presetID="10" presetClass="entr" presetSubtype="0" fill="hold" nodeType="withEffect">
                                  <p:stCondLst>
                                    <p:cond delay="0"/>
                                  </p:stCondLst>
                                  <p:childTnLst>
                                    <p:set>
                                      <p:cBhvr>
                                        <p:cTn id="51" dur="1" fill="hold">
                                          <p:stCondLst>
                                            <p:cond delay="0"/>
                                          </p:stCondLst>
                                        </p:cTn>
                                        <p:tgtEl>
                                          <p:spTgt spid="203"/>
                                        </p:tgtEl>
                                        <p:attrNameLst>
                                          <p:attrName>style.visibility</p:attrName>
                                        </p:attrNameLst>
                                      </p:cBhvr>
                                      <p:to>
                                        <p:strVal val="visible"/>
                                      </p:to>
                                    </p:set>
                                    <p:animEffect transition="in" filter="fade">
                                      <p:cBhvr>
                                        <p:cTn id="52" dur="1"/>
                                        <p:tgtEl>
                                          <p:spTgt spid="20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6"/>
                                        </p:tgtEl>
                                        <p:attrNameLst>
                                          <p:attrName>style.visibility</p:attrName>
                                        </p:attrNameLst>
                                      </p:cBhvr>
                                      <p:to>
                                        <p:strVal val="visible"/>
                                      </p:to>
                                    </p:set>
                                    <p:animEffect transition="in" filter="fade">
                                      <p:cBhvr>
                                        <p:cTn id="57" dur="1"/>
                                        <p:tgtEl>
                                          <p:spTgt spid="206"/>
                                        </p:tgtEl>
                                      </p:cBhvr>
                                    </p:animEffect>
                                  </p:childTnLst>
                                </p:cTn>
                              </p:par>
                              <p:par>
                                <p:cTn id="58" presetID="10" presetClass="entr" presetSubtype="0" fill="hold" nodeType="withEffect">
                                  <p:stCondLst>
                                    <p:cond delay="0"/>
                                  </p:stCondLst>
                                  <p:childTnLst>
                                    <p:set>
                                      <p:cBhvr>
                                        <p:cTn id="59" dur="1" fill="hold">
                                          <p:stCondLst>
                                            <p:cond delay="0"/>
                                          </p:stCondLst>
                                        </p:cTn>
                                        <p:tgtEl>
                                          <p:spTgt spid="207"/>
                                        </p:tgtEl>
                                        <p:attrNameLst>
                                          <p:attrName>style.visibility</p:attrName>
                                        </p:attrNameLst>
                                      </p:cBhvr>
                                      <p:to>
                                        <p:strVal val="visible"/>
                                      </p:to>
                                    </p:set>
                                    <p:animEffect transition="in" filter="fade">
                                      <p:cBhvr>
                                        <p:cTn id="60" dur="1"/>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1052840" y="1751917"/>
            <a:ext cx="1235562" cy="61104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chemeClr val="bg1"/>
                </a:solidFill>
                <a:latin typeface="Handwriting - Dakota"/>
                <a:ea typeface="Shadows Into Light Two"/>
                <a:cs typeface="Handwriting - Dakota"/>
                <a:sym typeface="Shadows Into Light Two"/>
              </a:rPr>
              <a:t>Algae</a:t>
            </a:r>
          </a:p>
        </p:txBody>
      </p:sp>
      <p:cxnSp>
        <p:nvCxnSpPr>
          <p:cNvPr id="145" name="Shape 145"/>
          <p:cNvCxnSpPr/>
          <p:nvPr/>
        </p:nvCxnSpPr>
        <p:spPr>
          <a:xfrm flipH="1">
            <a:off x="2441304" y="747413"/>
            <a:ext cx="0" cy="2761990"/>
          </a:xfrm>
          <a:prstGeom prst="straightConnector1">
            <a:avLst/>
          </a:prstGeom>
          <a:noFill/>
          <a:ln w="9525" cap="flat">
            <a:solidFill>
              <a:schemeClr val="bg1"/>
            </a:solidFill>
            <a:prstDash val="solid"/>
            <a:round/>
            <a:headEnd type="none" w="med" len="med"/>
            <a:tailEnd type="none" w="med" len="med"/>
          </a:ln>
        </p:spPr>
      </p:cxnSp>
      <p:sp>
        <p:nvSpPr>
          <p:cNvPr id="146" name="Shape 146"/>
          <p:cNvSpPr/>
          <p:nvPr/>
        </p:nvSpPr>
        <p:spPr>
          <a:xfrm>
            <a:off x="886789" y="512574"/>
            <a:ext cx="7370423" cy="3172321"/>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Handwriting - Dakota"/>
              <a:ea typeface="Calibri"/>
              <a:cs typeface="Handwriting - Dakota"/>
              <a:sym typeface="Calibri"/>
            </a:endParaRPr>
          </a:p>
        </p:txBody>
      </p:sp>
      <p:sp>
        <p:nvSpPr>
          <p:cNvPr id="147" name="Shape 147"/>
          <p:cNvSpPr txBox="1"/>
          <p:nvPr/>
        </p:nvSpPr>
        <p:spPr>
          <a:xfrm>
            <a:off x="2621503" y="788357"/>
            <a:ext cx="5444324" cy="2761990"/>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2400" b="0" i="0" u="none" strike="noStrike" cap="none" baseline="0" dirty="0">
                <a:solidFill>
                  <a:schemeClr val="bg1"/>
                </a:solidFill>
                <a:latin typeface="Handwriting - Dakota"/>
                <a:ea typeface="Shadows Into Light Two"/>
                <a:cs typeface="Handwriting - Dakota"/>
                <a:sym typeface="Shadows Into Light Two"/>
              </a:rPr>
              <a:t>Very small </a:t>
            </a:r>
            <a:r>
              <a:rPr lang="en-US" sz="2400" b="0" i="0" u="none" strike="noStrike" cap="none" baseline="0" dirty="0" smtClean="0">
                <a:solidFill>
                  <a:schemeClr val="bg1"/>
                </a:solidFill>
                <a:latin typeface="Handwriting - Dakota"/>
                <a:ea typeface="Shadows Into Light Two"/>
                <a:cs typeface="Handwriting - Dakota"/>
                <a:sym typeface="Shadows Into Light Two"/>
              </a:rPr>
              <a:t>plants</a:t>
            </a:r>
          </a:p>
          <a:p>
            <a:pPr marL="0" marR="0" lvl="0" indent="0" algn="l" rtl="0">
              <a:spcBef>
                <a:spcPts val="0"/>
              </a:spcBef>
              <a:spcAft>
                <a:spcPts val="600"/>
              </a:spcAft>
              <a:buSzPct val="25000"/>
              <a:buNone/>
            </a:pPr>
            <a:r>
              <a:rPr lang="en-US" sz="2400" dirty="0" smtClean="0">
                <a:solidFill>
                  <a:schemeClr val="bg1"/>
                </a:solidFill>
                <a:latin typeface="Handwriting - Dakota"/>
                <a:ea typeface="Shadows Into Light Two"/>
                <a:cs typeface="Handwriting - Dakota"/>
                <a:sym typeface="Shadows Into Light Two"/>
              </a:rPr>
              <a:t>Live in water in many places around the world</a:t>
            </a:r>
          </a:p>
          <a:p>
            <a:pPr marL="0" marR="0" lvl="0" indent="0" algn="l" rtl="0">
              <a:spcBef>
                <a:spcPts val="0"/>
              </a:spcBef>
              <a:spcAft>
                <a:spcPts val="600"/>
              </a:spcAft>
              <a:buSzPct val="25000"/>
              <a:buNone/>
            </a:pPr>
            <a:r>
              <a:rPr lang="en-US" sz="2400" b="0" i="0" u="none" strike="noStrike" cap="none" baseline="0" dirty="0" smtClean="0">
                <a:solidFill>
                  <a:schemeClr val="bg1"/>
                </a:solidFill>
                <a:latin typeface="Handwriting - Dakota"/>
                <a:ea typeface="Shadows Into Light Two"/>
                <a:cs typeface="Handwriting - Dakota"/>
                <a:sym typeface="Shadows Into Light Two"/>
              </a:rPr>
              <a:t>They grow fast</a:t>
            </a:r>
          </a:p>
          <a:p>
            <a:pPr marL="0" marR="0" lvl="0" indent="0" algn="l" rtl="0">
              <a:spcBef>
                <a:spcPts val="0"/>
              </a:spcBef>
              <a:spcAft>
                <a:spcPts val="600"/>
              </a:spcAft>
              <a:buSzPct val="25000"/>
              <a:buNone/>
            </a:pPr>
            <a:r>
              <a:rPr lang="en-US" sz="2400" dirty="0" smtClean="0">
                <a:solidFill>
                  <a:schemeClr val="bg1"/>
                </a:solidFill>
                <a:latin typeface="Handwriting - Dakota"/>
                <a:ea typeface="Shadows Into Light Two"/>
                <a:cs typeface="Handwriting - Dakota"/>
                <a:sym typeface="Shadows Into Light Two"/>
              </a:rPr>
              <a:t>People don’t usually eat algae</a:t>
            </a:r>
          </a:p>
          <a:p>
            <a:pPr marL="0" marR="0" lvl="0" indent="0" algn="l" rtl="0">
              <a:spcBef>
                <a:spcPts val="0"/>
              </a:spcBef>
              <a:spcAft>
                <a:spcPts val="600"/>
              </a:spcAft>
              <a:buSzPct val="25000"/>
              <a:buNone/>
            </a:pPr>
            <a:r>
              <a:rPr lang="en-US" sz="2400" b="0" i="0" u="none" strike="noStrike" cap="none" baseline="0" dirty="0" smtClean="0">
                <a:solidFill>
                  <a:schemeClr val="bg1"/>
                </a:solidFill>
                <a:latin typeface="Handwriting - Dakota"/>
                <a:ea typeface="Shadows Into Light Two"/>
                <a:cs typeface="Handwriting - Dakota"/>
                <a:sym typeface="Shadows Into Light Two"/>
              </a:rPr>
              <a:t>Composed of oil, starch and cell walls </a:t>
            </a:r>
            <a:endParaRPr lang="en-US" sz="2400" b="0" i="0" u="none" strike="noStrike" cap="none" baseline="0" dirty="0">
              <a:solidFill>
                <a:schemeClr val="bg1"/>
              </a:solidFill>
              <a:latin typeface="Handwriting - Dakota"/>
              <a:ea typeface="Shadows Into Light Two"/>
              <a:cs typeface="Handwriting - Dakota"/>
              <a:sym typeface="Shadows Into Light Two"/>
            </a:endParaRPr>
          </a:p>
        </p:txBody>
      </p:sp>
      <p:pic>
        <p:nvPicPr>
          <p:cNvPr id="4100" name="Picture 4" descr="https://upload.wikimedia.org/wikipedia/commons/thumb/b/b0/Gephyrocapsa_oceanica_color.jpg/240px-Gephyrocapsa_oceanica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921" y="3854706"/>
            <a:ext cx="2834639" cy="28346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024" y="3848294"/>
            <a:ext cx="3221182" cy="2834640"/>
          </a:xfrm>
          <a:prstGeom prst="rect">
            <a:avLst/>
          </a:prstGeom>
        </p:spPr>
      </p:pic>
    </p:spTree>
    <p:extLst>
      <p:ext uri="{BB962C8B-B14F-4D97-AF65-F5344CB8AC3E}">
        <p14:creationId xmlns:p14="http://schemas.microsoft.com/office/powerpoint/2010/main" val="2744340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13" name="Shape 26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en-US" dirty="0" smtClean="0">
                <a:solidFill>
                  <a:schemeClr val="bg1"/>
                </a:solidFill>
                <a:ea typeface="Calibri"/>
                <a:sym typeface="Calibri"/>
              </a:rPr>
              <a:t>Cell Wall Analogy</a:t>
            </a:r>
            <a:endParaRPr lang="en-US" b="0" i="0" u="none" strike="noStrike" cap="none" baseline="0" dirty="0">
              <a:solidFill>
                <a:schemeClr val="bg1"/>
              </a:solidFill>
              <a:ea typeface="Calibri"/>
              <a:sym typeface="Calibri"/>
            </a:endParaRPr>
          </a:p>
        </p:txBody>
      </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backgroundRemoval t="4027" b="96868" l="2069" r="93966">
                        <a14:backgroundMark x1="26034" y1="37136" x2="27069" y2="51902"/>
                        <a14:backgroundMark x1="27414" y1="54139" x2="32931" y2="67114"/>
                        <a14:backgroundMark x1="41724" y1="71588" x2="55000" y2="64206"/>
                        <a14:backgroundMark x1="55172" y1="63758" x2="67931" y2="56600"/>
                        <a14:backgroundMark x1="45345" y1="35570" x2="45345" y2="35570"/>
                        <a14:backgroundMark x1="48103" y1="36689" x2="48103" y2="36689"/>
                        <a14:backgroundMark x1="26379" y1="29978" x2="48448" y2="21700"/>
                        <a14:backgroundMark x1="65172" y1="25503" x2="68966" y2="51902"/>
                      </a14:backgroundRemoval>
                    </a14:imgEffect>
                  </a14:imgLayer>
                </a14:imgProps>
              </a:ext>
              <a:ext uri="{28A0092B-C50C-407E-A947-70E740481C1C}">
                <a14:useLocalDpi xmlns:a14="http://schemas.microsoft.com/office/drawing/2010/main" val="0"/>
              </a:ext>
            </a:extLst>
          </a:blip>
          <a:stretch>
            <a:fillRect/>
          </a:stretch>
        </p:blipFill>
        <p:spPr>
          <a:xfrm>
            <a:off x="5176259" y="2837595"/>
            <a:ext cx="3569548" cy="2751013"/>
          </a:xfrm>
          <a:prstGeom prst="rect">
            <a:avLst/>
          </a:prstGeom>
        </p:spPr>
      </p:pic>
      <p:sp>
        <p:nvSpPr>
          <p:cNvPr id="6" name="TextBox 5"/>
          <p:cNvSpPr txBox="1"/>
          <p:nvPr/>
        </p:nvSpPr>
        <p:spPr>
          <a:xfrm>
            <a:off x="4319337" y="3488280"/>
            <a:ext cx="856922" cy="1107996"/>
          </a:xfrm>
          <a:prstGeom prst="rect">
            <a:avLst/>
          </a:prstGeom>
          <a:noFill/>
        </p:spPr>
        <p:txBody>
          <a:bodyPr wrap="square" rtlCol="0">
            <a:spAutoFit/>
          </a:bodyPr>
          <a:lstStyle/>
          <a:p>
            <a:r>
              <a:rPr lang="en-US" sz="6600" dirty="0" smtClean="0"/>
              <a:t>=</a:t>
            </a:r>
            <a:endParaRPr lang="en-US" sz="6600" dirty="0"/>
          </a:p>
        </p:txBody>
      </p:sp>
      <p:pic>
        <p:nvPicPr>
          <p:cNvPr id="2050" name="Picture 2" descr="https://upload.wikimedia.org/wikipedia/commons/thumb/1/13/Sph%C3%A8re_Lego_blanche.jpg/320px-Sph%C3%A8re_Lego_blanche.jpg"/>
          <p:cNvPicPr>
            <a:picLocks noChangeAspect="1" noChangeArrowheads="1"/>
          </p:cNvPicPr>
          <p:nvPr/>
        </p:nvPicPr>
        <p:blipFill rotWithShape="1">
          <a:blip r:embed="rId5">
            <a:extLst>
              <a:ext uri="{28A0092B-C50C-407E-A947-70E740481C1C}">
                <a14:useLocalDpi xmlns:a14="http://schemas.microsoft.com/office/drawing/2010/main" val="0"/>
              </a:ext>
            </a:extLst>
          </a:blip>
          <a:srcRect l="10290" r="15894"/>
          <a:stretch/>
        </p:blipFill>
        <p:spPr bwMode="auto">
          <a:xfrm>
            <a:off x="300790" y="2238828"/>
            <a:ext cx="3886200" cy="39485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741304" y="1205894"/>
            <a:ext cx="1813509" cy="4616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smtClean="0">
                <a:solidFill>
                  <a:schemeClr val="bg1"/>
                </a:solidFill>
                <a:latin typeface="Handwriting - Dakota"/>
                <a:ea typeface="Shadows Into Light Two"/>
                <a:cs typeface="Handwriting - Dakota"/>
                <a:sym typeface="Shadows Into Light Two"/>
              </a:rPr>
              <a:t>Cell wall</a:t>
            </a:r>
            <a:endParaRPr lang="en-US" sz="2800" b="0" i="0" u="none" strike="noStrike" cap="none" baseline="0" dirty="0">
              <a:solidFill>
                <a:schemeClr val="bg1"/>
              </a:solidFill>
              <a:latin typeface="Handwriting - Dakota"/>
              <a:ea typeface="Shadows Into Light Two"/>
              <a:cs typeface="Handwriting - Dakota"/>
              <a:sym typeface="Shadows Into Light Two"/>
            </a:endParaRPr>
          </a:p>
        </p:txBody>
      </p:sp>
      <p:cxnSp>
        <p:nvCxnSpPr>
          <p:cNvPr id="214" name="Shape 214"/>
          <p:cNvCxnSpPr/>
          <p:nvPr/>
        </p:nvCxnSpPr>
        <p:spPr>
          <a:xfrm>
            <a:off x="2647946" y="568064"/>
            <a:ext cx="20699" cy="1737360"/>
          </a:xfrm>
          <a:prstGeom prst="straightConnector1">
            <a:avLst/>
          </a:prstGeom>
          <a:noFill/>
          <a:ln w="9525" cap="flat">
            <a:solidFill>
              <a:schemeClr val="bg1"/>
            </a:solidFill>
            <a:prstDash val="solid"/>
            <a:round/>
            <a:headEnd type="none" w="med" len="med"/>
            <a:tailEnd type="none" w="med" len="med"/>
          </a:ln>
        </p:spPr>
      </p:cxnSp>
      <p:sp>
        <p:nvSpPr>
          <p:cNvPr id="215" name="Shape 215"/>
          <p:cNvSpPr/>
          <p:nvPr/>
        </p:nvSpPr>
        <p:spPr>
          <a:xfrm>
            <a:off x="603250" y="412525"/>
            <a:ext cx="7937500" cy="2152876"/>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Handwriting - Dakota"/>
              <a:ea typeface="Calibri"/>
              <a:cs typeface="Handwriting - Dakota"/>
              <a:sym typeface="Calibri"/>
            </a:endParaRPr>
          </a:p>
        </p:txBody>
      </p:sp>
      <p:sp>
        <p:nvSpPr>
          <p:cNvPr id="216" name="Shape 216"/>
          <p:cNvSpPr txBox="1"/>
          <p:nvPr/>
        </p:nvSpPr>
        <p:spPr>
          <a:xfrm>
            <a:off x="3009900" y="605635"/>
            <a:ext cx="4601631" cy="90566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bg1"/>
                </a:solidFill>
                <a:latin typeface="Handwriting - Dakota"/>
                <a:ea typeface="Shadows Into Light Two"/>
                <a:cs typeface="Handwriting - Dakota"/>
                <a:sym typeface="Shadows Into Light Two"/>
              </a:rPr>
              <a:t>A structure made of sugar that surrounds and protects a cell</a:t>
            </a:r>
            <a:endParaRPr lang="en-US" sz="2400" b="0" i="0" u="none" strike="noStrike" cap="none" baseline="0" dirty="0">
              <a:solidFill>
                <a:schemeClr val="bg1"/>
              </a:solidFill>
              <a:latin typeface="Handwriting - Dakota"/>
              <a:ea typeface="Shadows Into Light Two"/>
              <a:cs typeface="Handwriting - Dakota"/>
              <a:sym typeface="Shadows Into Light Two"/>
            </a:endParaRPr>
          </a:p>
        </p:txBody>
      </p:sp>
      <p:sp>
        <p:nvSpPr>
          <p:cNvPr id="221" name="Shape 221"/>
          <p:cNvSpPr txBox="1"/>
          <p:nvPr/>
        </p:nvSpPr>
        <p:spPr>
          <a:xfrm>
            <a:off x="3009900" y="1455389"/>
            <a:ext cx="4601631" cy="8512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bg1"/>
                </a:solidFill>
                <a:latin typeface="Handwriting - Dakota"/>
                <a:ea typeface="Shadows Into Light Two"/>
                <a:cs typeface="Handwriting - Dakota"/>
                <a:sym typeface="Shadows Into Light Two"/>
              </a:rPr>
              <a:t>Cell wall sugars can be used to make more biofuel</a:t>
            </a:r>
            <a:endParaRPr lang="en-US" sz="2400" dirty="0">
              <a:solidFill>
                <a:schemeClr val="bg1"/>
              </a:solidFill>
              <a:latin typeface="Handwriting - Dakota"/>
              <a:ea typeface="Shadows Into Light Two"/>
              <a:cs typeface="Handwriting - Dakota"/>
              <a:sym typeface="Shadows Into Light Two"/>
            </a:endParaRPr>
          </a:p>
        </p:txBody>
      </p:sp>
      <p:pic>
        <p:nvPicPr>
          <p:cNvPr id="3074" name="Picture 2" descr="https://upload.wikimedia.org/wikipedia/commons/7/7c/Eukaryota_cell_strucut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599" y="3089148"/>
            <a:ext cx="4658803" cy="353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3294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baseline="0" dirty="0">
                <a:solidFill>
                  <a:schemeClr val="bg1"/>
                </a:solidFill>
                <a:latin typeface="Calibri"/>
                <a:ea typeface="Calibri"/>
                <a:cs typeface="Calibri"/>
                <a:sym typeface="Calibri"/>
              </a:rPr>
              <a:t>Review</a:t>
            </a:r>
          </a:p>
        </p:txBody>
      </p:sp>
      <p:sp>
        <p:nvSpPr>
          <p:cNvPr id="284" name="Shape 284"/>
          <p:cNvSpPr txBox="1">
            <a:spLocks noGrp="1"/>
          </p:cNvSpPr>
          <p:nvPr>
            <p:ph type="body" idx="1"/>
          </p:nvPr>
        </p:nvSpPr>
        <p:spPr>
          <a:xfrm>
            <a:off x="457199" y="1845859"/>
            <a:ext cx="8422105" cy="4525963"/>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Why are algae good for biofuels? </a:t>
            </a:r>
          </a:p>
          <a:p>
            <a:pPr marL="742950" marR="0" lvl="1" indent="-285750" algn="l" rtl="0">
              <a:spcBef>
                <a:spcPts val="560"/>
              </a:spcBef>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Algae grow very </a:t>
            </a:r>
            <a:r>
              <a:rPr lang="en-US" sz="2800" b="0" i="0" u="none" strike="noStrike" cap="none" baseline="0" dirty="0" smtClean="0">
                <a:solidFill>
                  <a:schemeClr val="dk1"/>
                </a:solidFill>
                <a:latin typeface="Calibri"/>
                <a:ea typeface="Calibri"/>
                <a:cs typeface="Calibri"/>
                <a:sym typeface="Calibri"/>
              </a:rPr>
              <a:t>fast</a:t>
            </a:r>
          </a:p>
          <a:p>
            <a:pPr lvl="1" indent="-285750">
              <a:buSzPct val="100000"/>
            </a:pPr>
            <a:r>
              <a:rPr lang="en-US" sz="2800" dirty="0" smtClean="0">
                <a:solidFill>
                  <a:schemeClr val="dk1"/>
                </a:solidFill>
                <a:latin typeface="Calibri"/>
                <a:ea typeface="Calibri"/>
                <a:cs typeface="Calibri"/>
                <a:sym typeface="Calibri"/>
              </a:rPr>
              <a:t>Via </a:t>
            </a:r>
            <a:r>
              <a:rPr lang="en-US" sz="2800" dirty="0">
                <a:solidFill>
                  <a:schemeClr val="dk1"/>
                </a:solidFill>
                <a:latin typeface="Calibri"/>
                <a:ea typeface="Calibri"/>
                <a:cs typeface="Calibri"/>
                <a:sym typeface="Calibri"/>
              </a:rPr>
              <a:t>photosynthesis</a:t>
            </a:r>
            <a:r>
              <a:rPr lang="en-US" sz="2800" dirty="0" smtClean="0">
                <a:solidFill>
                  <a:schemeClr val="dk1"/>
                </a:solidFill>
                <a:latin typeface="Calibri"/>
                <a:ea typeface="Calibri"/>
                <a:cs typeface="Calibri"/>
                <a:sym typeface="Calibri"/>
              </a:rPr>
              <a:t>, algae m</a:t>
            </a:r>
            <a:r>
              <a:rPr lang="en-US" sz="2800" b="0" i="0" u="none" strike="noStrike" cap="none" baseline="0" dirty="0" smtClean="0">
                <a:solidFill>
                  <a:schemeClr val="dk1"/>
                </a:solidFill>
                <a:latin typeface="Calibri"/>
                <a:ea typeface="Calibri"/>
                <a:cs typeface="Calibri"/>
                <a:sym typeface="Calibri"/>
              </a:rPr>
              <a:t>ake </a:t>
            </a:r>
            <a:r>
              <a:rPr lang="en-US" sz="2800" b="0" i="0" u="none" strike="noStrike" cap="none" baseline="0" dirty="0">
                <a:solidFill>
                  <a:schemeClr val="dk1"/>
                </a:solidFill>
                <a:latin typeface="Calibri"/>
                <a:ea typeface="Calibri"/>
                <a:cs typeface="Calibri"/>
                <a:sym typeface="Calibri"/>
              </a:rPr>
              <a:t>sugars and </a:t>
            </a:r>
            <a:r>
              <a:rPr lang="en-US" sz="2800" b="0" i="0" u="none" strike="noStrike" cap="none" baseline="0" dirty="0" smtClean="0">
                <a:solidFill>
                  <a:schemeClr val="dk1"/>
                </a:solidFill>
                <a:latin typeface="Calibri"/>
                <a:ea typeface="Calibri"/>
                <a:cs typeface="Calibri"/>
                <a:sym typeface="Calibri"/>
              </a:rPr>
              <a:t>oils</a:t>
            </a:r>
            <a:endParaRPr lang="en-US" sz="2800" b="0" i="0" u="none" strike="noStrike" cap="none" baseline="0" dirty="0">
              <a:solidFill>
                <a:schemeClr val="dk1"/>
              </a:solidFill>
              <a:latin typeface="Calibri"/>
              <a:ea typeface="Calibri"/>
              <a:cs typeface="Calibri"/>
              <a:sym typeface="Calibri"/>
            </a:endParaRPr>
          </a:p>
          <a:p>
            <a:pPr marL="742950" marR="0" lvl="1" indent="-285750" algn="l" rtl="0">
              <a:spcBef>
                <a:spcPts val="560"/>
              </a:spcBef>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Humans </a:t>
            </a:r>
            <a:r>
              <a:rPr lang="en-US" sz="2800" b="0" i="0" u="none" strike="noStrike" cap="none" baseline="0" dirty="0" smtClean="0">
                <a:solidFill>
                  <a:schemeClr val="dk1"/>
                </a:solidFill>
                <a:latin typeface="Calibri"/>
                <a:ea typeface="Calibri"/>
                <a:cs typeface="Calibri"/>
                <a:sym typeface="Calibri"/>
              </a:rPr>
              <a:t>do not </a:t>
            </a:r>
            <a:r>
              <a:rPr lang="en-US" sz="2800" b="0" i="0" u="none" strike="noStrike" cap="none" baseline="0" dirty="0">
                <a:solidFill>
                  <a:schemeClr val="dk1"/>
                </a:solidFill>
                <a:latin typeface="Calibri"/>
                <a:ea typeface="Calibri"/>
                <a:cs typeface="Calibri"/>
                <a:sym typeface="Calibri"/>
              </a:rPr>
              <a:t>think algae </a:t>
            </a:r>
            <a:r>
              <a:rPr lang="en-US" sz="2800" dirty="0" smtClean="0">
                <a:solidFill>
                  <a:schemeClr val="dk1"/>
                </a:solidFill>
                <a:latin typeface="Calibri"/>
                <a:ea typeface="Calibri"/>
                <a:cs typeface="Calibri"/>
                <a:sym typeface="Calibri"/>
              </a:rPr>
              <a:t>are</a:t>
            </a:r>
            <a:r>
              <a:rPr lang="en-US" sz="2800" b="0" i="0" u="none" strike="noStrike" cap="none" baseline="0" dirty="0" smtClean="0">
                <a:solidFill>
                  <a:schemeClr val="dk1"/>
                </a:solidFill>
                <a:latin typeface="Calibri"/>
                <a:ea typeface="Calibri"/>
                <a:cs typeface="Calibri"/>
                <a:sym typeface="Calibri"/>
              </a:rPr>
              <a:t> tasty, </a:t>
            </a:r>
            <a:r>
              <a:rPr lang="en-US" sz="2800" b="0" i="0" u="none" strike="noStrike" cap="none" baseline="0" dirty="0">
                <a:solidFill>
                  <a:schemeClr val="dk1"/>
                </a:solidFill>
                <a:latin typeface="Calibri"/>
                <a:ea typeface="Calibri"/>
                <a:cs typeface="Calibri"/>
                <a:sym typeface="Calibri"/>
              </a:rPr>
              <a:t>so we can use these oils and sugars to make fuel</a:t>
            </a:r>
          </a:p>
          <a:p>
            <a:pPr marL="342900" marR="0" lvl="0" indent="-342900" algn="l" rtl="0">
              <a:spcBef>
                <a:spcPts val="64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What parts of algae can </a:t>
            </a:r>
            <a:r>
              <a:rPr lang="en-US" sz="3200" b="0" i="0" u="none" strike="noStrike" cap="none" baseline="0" dirty="0" smtClean="0">
                <a:solidFill>
                  <a:schemeClr val="dk1"/>
                </a:solidFill>
                <a:latin typeface="Calibri"/>
                <a:ea typeface="Calibri"/>
                <a:cs typeface="Calibri"/>
                <a:sym typeface="Calibri"/>
              </a:rPr>
              <a:t>be made </a:t>
            </a:r>
            <a:r>
              <a:rPr lang="en-US" sz="3200" b="0" i="0" u="none" strike="noStrike" cap="none" baseline="0" dirty="0">
                <a:solidFill>
                  <a:schemeClr val="dk1"/>
                </a:solidFill>
                <a:latin typeface="Calibri"/>
                <a:ea typeface="Calibri"/>
                <a:cs typeface="Calibri"/>
                <a:sym typeface="Calibri"/>
              </a:rPr>
              <a:t>into biofuels?</a:t>
            </a:r>
          </a:p>
          <a:p>
            <a:pPr marL="742950" marR="0" lvl="1" indent="-285750" algn="l" rtl="0">
              <a:spcBef>
                <a:spcPts val="560"/>
              </a:spcBef>
              <a:buClr>
                <a:schemeClr val="dk1"/>
              </a:buClr>
              <a:buSzPct val="100000"/>
              <a:buFont typeface="Calibri"/>
              <a:buChar char="–"/>
            </a:pPr>
            <a:r>
              <a:rPr lang="en-US" sz="2800" b="0" i="0" u="none" strike="noStrike" cap="none" baseline="0" dirty="0" smtClean="0">
                <a:solidFill>
                  <a:schemeClr val="dk1"/>
                </a:solidFill>
                <a:latin typeface="Calibri"/>
                <a:ea typeface="Calibri"/>
                <a:cs typeface="Calibri"/>
                <a:sym typeface="Calibri"/>
              </a:rPr>
              <a:t>3 components of </a:t>
            </a:r>
            <a:r>
              <a:rPr lang="en-US" sz="2800" b="0" i="0" u="none" strike="noStrike" cap="none" baseline="0" dirty="0" smtClean="0">
                <a:solidFill>
                  <a:schemeClr val="dk1"/>
                </a:solidFill>
                <a:latin typeface="Calibri"/>
                <a:ea typeface="Calibri"/>
                <a:cs typeface="Calibri"/>
                <a:sym typeface="Calibri"/>
              </a:rPr>
              <a:t>algal </a:t>
            </a:r>
            <a:r>
              <a:rPr lang="en-US" sz="2800" b="0" i="0" u="none" strike="noStrike" cap="none" baseline="0" dirty="0">
                <a:solidFill>
                  <a:schemeClr val="dk1"/>
                </a:solidFill>
                <a:latin typeface="Calibri"/>
                <a:ea typeface="Calibri"/>
                <a:cs typeface="Calibri"/>
                <a:sym typeface="Calibri"/>
              </a:rPr>
              <a:t>cells </a:t>
            </a:r>
            <a:r>
              <a:rPr lang="en-US" sz="2800" b="0" i="0" u="none" strike="noStrike" cap="none" baseline="0" dirty="0" smtClean="0">
                <a:solidFill>
                  <a:schemeClr val="dk1"/>
                </a:solidFill>
                <a:latin typeface="Calibri"/>
                <a:ea typeface="Calibri"/>
                <a:cs typeface="Calibri"/>
                <a:sym typeface="Calibri"/>
              </a:rPr>
              <a:t>can be made </a:t>
            </a:r>
            <a:r>
              <a:rPr lang="en-US" sz="2800" b="0" i="0" u="none" strike="noStrike" cap="none" baseline="0" dirty="0">
                <a:solidFill>
                  <a:schemeClr val="dk1"/>
                </a:solidFill>
                <a:latin typeface="Calibri"/>
                <a:ea typeface="Calibri"/>
                <a:cs typeface="Calibri"/>
                <a:sym typeface="Calibri"/>
              </a:rPr>
              <a:t>into fuel: </a:t>
            </a:r>
            <a:r>
              <a:rPr lang="en-US" sz="2800" b="1" i="0" u="none" strike="noStrike" cap="none" baseline="0" dirty="0">
                <a:solidFill>
                  <a:schemeClr val="dk1"/>
                </a:solidFill>
                <a:latin typeface="Calibri"/>
                <a:ea typeface="Calibri"/>
                <a:cs typeface="Calibri"/>
                <a:sym typeface="Calibri"/>
              </a:rPr>
              <a:t>oils</a:t>
            </a:r>
            <a:r>
              <a:rPr lang="en-US" sz="2800" b="0" i="0" u="none" strike="noStrike" cap="none" baseline="0" dirty="0">
                <a:solidFill>
                  <a:schemeClr val="dk1"/>
                </a:solidFill>
                <a:latin typeface="Calibri"/>
                <a:ea typeface="Calibri"/>
                <a:cs typeface="Calibri"/>
                <a:sym typeface="Calibri"/>
              </a:rPr>
              <a:t>, </a:t>
            </a:r>
            <a:r>
              <a:rPr lang="en-US" sz="2800" b="1" i="0" u="none" strike="noStrike" cap="none" baseline="0" dirty="0" smtClean="0">
                <a:solidFill>
                  <a:schemeClr val="dk1"/>
                </a:solidFill>
                <a:latin typeface="Calibri"/>
                <a:ea typeface="Calibri"/>
                <a:cs typeface="Calibri"/>
                <a:sym typeface="Calibri"/>
              </a:rPr>
              <a:t>starch</a:t>
            </a:r>
            <a:r>
              <a:rPr lang="en-US" sz="2800" b="0" i="0" u="none" strike="noStrike" cap="none" baseline="0" dirty="0" smtClean="0">
                <a:solidFill>
                  <a:schemeClr val="dk1"/>
                </a:solidFill>
                <a:latin typeface="Calibri"/>
                <a:ea typeface="Calibri"/>
                <a:cs typeface="Calibri"/>
                <a:sym typeface="Calibri"/>
              </a:rPr>
              <a:t> </a:t>
            </a:r>
            <a:r>
              <a:rPr lang="en-US" sz="2800" b="0" i="0" u="none" strike="noStrike" cap="none" baseline="0" dirty="0">
                <a:solidFill>
                  <a:schemeClr val="dk1"/>
                </a:solidFill>
                <a:latin typeface="Calibri"/>
                <a:ea typeface="Calibri"/>
                <a:cs typeface="Calibri"/>
                <a:sym typeface="Calibri"/>
              </a:rPr>
              <a:t>and the </a:t>
            </a:r>
            <a:r>
              <a:rPr lang="en-US" sz="2800" b="1" i="0" u="none" strike="noStrike" cap="none" baseline="0" dirty="0">
                <a:solidFill>
                  <a:schemeClr val="dk1"/>
                </a:solidFill>
                <a:latin typeface="Calibri"/>
                <a:ea typeface="Calibri"/>
                <a:cs typeface="Calibri"/>
                <a:sym typeface="Calibri"/>
              </a:rPr>
              <a:t>cell wall</a:t>
            </a:r>
            <a:r>
              <a:rPr lang="en-US" sz="2800" b="0" i="0" u="none" strike="noStrike" cap="none" baseline="0" dirty="0">
                <a:solidFill>
                  <a:schemeClr val="dk1"/>
                </a:solidFill>
                <a:latin typeface="Calibri"/>
                <a:ea typeface="Calibri"/>
                <a:cs typeface="Calibri"/>
                <a:sym typeface="Calibri"/>
              </a:rPr>
              <a:t>. </a:t>
            </a: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
                                        <p:tgtEl>
                                          <p:spTgt spid="2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Effect transition="in" filter="fade">
                                      <p:cBhvr>
                                        <p:cTn id="12" dur="1"/>
                                        <p:tgtEl>
                                          <p:spTgt spid="2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Effect transition="in" filter="fade">
                                      <p:cBhvr>
                                        <p:cTn id="17" dur="1"/>
                                        <p:tgtEl>
                                          <p:spTgt spid="2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
                                            <p:txEl>
                                              <p:pRg st="3" end="3"/>
                                            </p:txEl>
                                          </p:spTgt>
                                        </p:tgtEl>
                                        <p:attrNameLst>
                                          <p:attrName>style.visibility</p:attrName>
                                        </p:attrNameLst>
                                      </p:cBhvr>
                                      <p:to>
                                        <p:strVal val="visible"/>
                                      </p:to>
                                    </p:set>
                                    <p:animEffect transition="in" filter="fade">
                                      <p:cBhvr>
                                        <p:cTn id="22" dur="1"/>
                                        <p:tgtEl>
                                          <p:spTgt spid="2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4">
                                            <p:txEl>
                                              <p:pRg st="4" end="4"/>
                                            </p:txEl>
                                          </p:spTgt>
                                        </p:tgtEl>
                                        <p:attrNameLst>
                                          <p:attrName>style.visibility</p:attrName>
                                        </p:attrNameLst>
                                      </p:cBhvr>
                                      <p:to>
                                        <p:strVal val="visible"/>
                                      </p:to>
                                    </p:set>
                                    <p:animEffect transition="in" filter="fade">
                                      <p:cBhvr>
                                        <p:cTn id="27" dur="1"/>
                                        <p:tgtEl>
                                          <p:spTgt spid="2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4">
                                            <p:txEl>
                                              <p:pRg st="5" end="5"/>
                                            </p:txEl>
                                          </p:spTgt>
                                        </p:tgtEl>
                                        <p:attrNameLst>
                                          <p:attrName>style.visibility</p:attrName>
                                        </p:attrNameLst>
                                      </p:cBhvr>
                                      <p:to>
                                        <p:strVal val="visible"/>
                                      </p:to>
                                    </p:set>
                                    <p:animEffect transition="in" filter="fade">
                                      <p:cBhvr>
                                        <p:cTn id="32" dur="1"/>
                                        <p:tgtEl>
                                          <p:spTgt spid="2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baseline="0" dirty="0" smtClean="0">
                <a:solidFill>
                  <a:schemeClr val="bg1"/>
                </a:solidFill>
                <a:latin typeface="Calibri"/>
                <a:ea typeface="Calibri"/>
                <a:cs typeface="Calibri"/>
                <a:sym typeface="Calibri"/>
              </a:rPr>
              <a:t>Review (continued)</a:t>
            </a:r>
            <a:endParaRPr lang="en-US" sz="4400" i="0" u="none" strike="noStrike" cap="none" baseline="0" dirty="0">
              <a:solidFill>
                <a:schemeClr val="bg1"/>
              </a:solidFill>
              <a:latin typeface="Calibri"/>
              <a:ea typeface="Calibri"/>
              <a:cs typeface="Calibri"/>
              <a:sym typeface="Calibri"/>
            </a:endParaRPr>
          </a:p>
        </p:txBody>
      </p:sp>
      <p:sp>
        <p:nvSpPr>
          <p:cNvPr id="290" name="Shape 290"/>
          <p:cNvSpPr txBox="1">
            <a:spLocks noGrp="1"/>
          </p:cNvSpPr>
          <p:nvPr>
            <p:ph type="body" idx="1"/>
          </p:nvPr>
        </p:nvSpPr>
        <p:spPr>
          <a:xfrm>
            <a:off x="457200" y="2197290"/>
            <a:ext cx="8229600" cy="410725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b="0" i="0" u="none" strike="noStrike" cap="none" baseline="0" dirty="0">
                <a:solidFill>
                  <a:schemeClr val="dk1"/>
                </a:solidFill>
                <a:latin typeface="Calibri"/>
                <a:ea typeface="Calibri"/>
                <a:cs typeface="Calibri"/>
                <a:sym typeface="Calibri"/>
              </a:rPr>
              <a:t>Why do we want to know about the sugars of the cell wall?</a:t>
            </a:r>
          </a:p>
          <a:p>
            <a:pPr marL="742950" marR="0" lvl="1" indent="-285750" algn="l" rtl="0">
              <a:spcBef>
                <a:spcPts val="560"/>
              </a:spcBef>
              <a:buClr>
                <a:schemeClr val="dk1"/>
              </a:buClr>
              <a:buSzPct val="100000"/>
              <a:buFont typeface="Calibri"/>
              <a:buChar char="–"/>
            </a:pPr>
            <a:r>
              <a:rPr lang="en-US" sz="2800" b="0" i="0" u="none" strike="noStrike" cap="none" baseline="0" dirty="0">
                <a:solidFill>
                  <a:schemeClr val="dk1"/>
                </a:solidFill>
                <a:latin typeface="Calibri"/>
                <a:ea typeface="Calibri"/>
                <a:cs typeface="Calibri"/>
                <a:sym typeface="Calibri"/>
              </a:rPr>
              <a:t>Knowing what types of sugar </a:t>
            </a:r>
            <a:r>
              <a:rPr lang="en-US" sz="2800" b="0" i="0" u="none" strike="noStrike" cap="none" baseline="0" dirty="0" smtClean="0">
                <a:solidFill>
                  <a:schemeClr val="dk1"/>
                </a:solidFill>
                <a:latin typeface="Calibri"/>
                <a:ea typeface="Calibri"/>
                <a:cs typeface="Calibri"/>
                <a:sym typeface="Calibri"/>
              </a:rPr>
              <a:t>“LEGO pieces” </a:t>
            </a:r>
            <a:r>
              <a:rPr lang="en-US" sz="2800" b="0" i="0" u="none" strike="noStrike" cap="none" baseline="0" dirty="0">
                <a:solidFill>
                  <a:schemeClr val="dk1"/>
                </a:solidFill>
                <a:latin typeface="Calibri"/>
                <a:ea typeface="Calibri"/>
                <a:cs typeface="Calibri"/>
                <a:sym typeface="Calibri"/>
              </a:rPr>
              <a:t>make up </a:t>
            </a:r>
            <a:r>
              <a:rPr lang="en-US" sz="2800" b="0" i="0" u="none" strike="noStrike" cap="none" baseline="0" dirty="0" smtClean="0">
                <a:solidFill>
                  <a:schemeClr val="dk1"/>
                </a:solidFill>
                <a:latin typeface="Calibri"/>
                <a:ea typeface="Calibri"/>
                <a:cs typeface="Calibri"/>
                <a:sym typeface="Calibri"/>
              </a:rPr>
              <a:t>algal </a:t>
            </a:r>
            <a:r>
              <a:rPr lang="en-US" sz="2800" b="0" i="0" u="none" strike="noStrike" cap="none" baseline="0" dirty="0">
                <a:solidFill>
                  <a:schemeClr val="dk1"/>
                </a:solidFill>
                <a:latin typeface="Calibri"/>
                <a:ea typeface="Calibri"/>
                <a:cs typeface="Calibri"/>
                <a:sym typeface="Calibri"/>
              </a:rPr>
              <a:t>cell </a:t>
            </a:r>
            <a:r>
              <a:rPr lang="en-US" sz="2800" b="0" i="0" u="none" strike="noStrike" cap="none" baseline="0" dirty="0" smtClean="0">
                <a:solidFill>
                  <a:schemeClr val="dk1"/>
                </a:solidFill>
                <a:latin typeface="Calibri"/>
                <a:ea typeface="Calibri"/>
                <a:cs typeface="Calibri"/>
                <a:sym typeface="Calibri"/>
              </a:rPr>
              <a:t>walls </a:t>
            </a:r>
            <a:r>
              <a:rPr lang="en-US" sz="2800" b="0" i="0" u="none" strike="noStrike" cap="none" baseline="0" dirty="0">
                <a:solidFill>
                  <a:schemeClr val="dk1"/>
                </a:solidFill>
                <a:latin typeface="Calibri"/>
                <a:ea typeface="Calibri"/>
                <a:cs typeface="Calibri"/>
                <a:sym typeface="Calibri"/>
              </a:rPr>
              <a:t>helps us </a:t>
            </a:r>
            <a:r>
              <a:rPr lang="en-US" sz="2800" b="0" i="0" u="none" strike="noStrike" cap="none" baseline="0" dirty="0" smtClean="0">
                <a:solidFill>
                  <a:schemeClr val="dk1"/>
                </a:solidFill>
                <a:latin typeface="Calibri"/>
                <a:ea typeface="Calibri"/>
                <a:cs typeface="Calibri"/>
                <a:sym typeface="Calibri"/>
              </a:rPr>
              <a:t>learn </a:t>
            </a:r>
            <a:r>
              <a:rPr lang="en-US" sz="2800" dirty="0" smtClean="0">
                <a:solidFill>
                  <a:schemeClr val="dk1"/>
                </a:solidFill>
                <a:latin typeface="Calibri"/>
                <a:ea typeface="Calibri"/>
                <a:cs typeface="Calibri"/>
                <a:sym typeface="Calibri"/>
              </a:rPr>
              <a:t>how to take them apart</a:t>
            </a:r>
            <a:r>
              <a:rPr lang="en-US" sz="2800" dirty="0">
                <a:solidFill>
                  <a:schemeClr val="dk1"/>
                </a:solidFill>
                <a:latin typeface="Calibri"/>
                <a:ea typeface="Calibri"/>
                <a:cs typeface="Calibri"/>
                <a:sym typeface="Calibri"/>
              </a:rPr>
              <a:t> </a:t>
            </a:r>
            <a:r>
              <a:rPr lang="en-US" sz="2800" dirty="0" smtClean="0">
                <a:solidFill>
                  <a:schemeClr val="dk1"/>
                </a:solidFill>
                <a:latin typeface="Calibri"/>
                <a:ea typeface="Calibri"/>
                <a:cs typeface="Calibri"/>
                <a:sym typeface="Calibri"/>
              </a:rPr>
              <a:t>without using energy-intensive methods like smashing or melting</a:t>
            </a:r>
          </a:p>
          <a:p>
            <a:pPr marL="742950" marR="0" lvl="1" indent="-285750" algn="l" rtl="0">
              <a:spcBef>
                <a:spcPts val="560"/>
              </a:spcBef>
              <a:buClr>
                <a:schemeClr val="dk1"/>
              </a:buClr>
              <a:buSzPct val="100000"/>
              <a:buFont typeface="Calibri"/>
              <a:buChar char="–"/>
            </a:pPr>
            <a:r>
              <a:rPr lang="en-US" sz="2800" dirty="0" smtClean="0">
                <a:solidFill>
                  <a:schemeClr val="dk1"/>
                </a:solidFill>
                <a:latin typeface="Calibri"/>
                <a:ea typeface="Calibri"/>
                <a:cs typeface="Calibri"/>
                <a:sym typeface="Calibri"/>
              </a:rPr>
              <a:t>If we know what sugar “LEGO pieces” we have, we can recycle them into new chemicals</a:t>
            </a:r>
            <a:endParaRPr lang="en-US" sz="28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Effect transition="in" filter="fade">
                                      <p:cBhvr>
                                        <p:cTn id="7" dur="1"/>
                                        <p:tgtEl>
                                          <p:spTgt spid="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xEl>
                                              <p:pRg st="1" end="1"/>
                                            </p:txEl>
                                          </p:spTgt>
                                        </p:tgtEl>
                                        <p:attrNameLst>
                                          <p:attrName>style.visibility</p:attrName>
                                        </p:attrNameLst>
                                      </p:cBhvr>
                                      <p:to>
                                        <p:strVal val="visible"/>
                                      </p:to>
                                    </p:set>
                                    <p:animEffect transition="in" filter="fade">
                                      <p:cBhvr>
                                        <p:cTn id="12" dur="1"/>
                                        <p:tgtEl>
                                          <p:spTgt spid="2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animEffect transition="in" filter="fade">
                                      <p:cBhvr>
                                        <p:cTn id="17" dur="1"/>
                                        <p:tgtEl>
                                          <p:spTgt spid="29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9368" y="2593688"/>
            <a:ext cx="6305265" cy="3652707"/>
          </a:xfrm>
          <a:prstGeom prst="rect">
            <a:avLst/>
          </a:prstGeom>
          <a:noFill/>
        </p:spPr>
        <p:txBody>
          <a:bodyPr wrap="square" rtlCol="0">
            <a:noAutofit/>
          </a:bodyPr>
          <a:lstStyle/>
          <a:p>
            <a:pPr algn="ctr"/>
            <a:r>
              <a:rPr lang="en-US" sz="7200" dirty="0" smtClean="0">
                <a:solidFill>
                  <a:schemeClr val="bg1"/>
                </a:solidFill>
                <a:latin typeface="Calibri" panose="020F0502020204030204" pitchFamily="34" charset="0"/>
                <a:cs typeface="Calibri" panose="020F0502020204030204" pitchFamily="34" charset="0"/>
              </a:rPr>
              <a:t>How do people grow algae</a:t>
            </a:r>
            <a:br>
              <a:rPr lang="en-US" sz="7200" dirty="0" smtClean="0">
                <a:solidFill>
                  <a:schemeClr val="bg1"/>
                </a:solidFill>
                <a:latin typeface="Calibri" panose="020F0502020204030204" pitchFamily="34" charset="0"/>
                <a:cs typeface="Calibri" panose="020F0502020204030204" pitchFamily="34" charset="0"/>
              </a:rPr>
            </a:br>
            <a:r>
              <a:rPr lang="en-US" sz="7200" dirty="0" smtClean="0">
                <a:solidFill>
                  <a:schemeClr val="bg1"/>
                </a:solidFill>
                <a:latin typeface="Calibri" panose="020F0502020204030204" pitchFamily="34" charset="0"/>
                <a:cs typeface="Calibri" panose="020F0502020204030204" pitchFamily="34" charset="0"/>
              </a:rPr>
              <a:t>for biofuels?</a:t>
            </a:r>
            <a:endParaRPr lang="en-US" sz="7200" dirty="0">
              <a:solidFill>
                <a:schemeClr val="bg1"/>
              </a:solidFill>
              <a:latin typeface="Calibri" panose="020F0502020204030204" pitchFamily="34" charset="0"/>
              <a:cs typeface="Calibri" panose="020F0502020204030204" pitchFamily="34" charset="0"/>
            </a:endParaRPr>
          </a:p>
        </p:txBody>
      </p:sp>
      <p:sp>
        <p:nvSpPr>
          <p:cNvPr id="3" name="Rectangle 2"/>
          <p:cNvSpPr/>
          <p:nvPr/>
        </p:nvSpPr>
        <p:spPr>
          <a:xfrm>
            <a:off x="696037" y="327547"/>
            <a:ext cx="7751927" cy="1023582"/>
          </a:xfrm>
          <a:prstGeom prst="rect">
            <a:avLst/>
          </a:prstGeom>
        </p:spPr>
        <p:txBody>
          <a:bodyPr wrap="square">
            <a:noAutofit/>
          </a:bodyPr>
          <a:lstStyle/>
          <a:p>
            <a:pPr algn="ctr">
              <a:spcAft>
                <a:spcPts val="600"/>
              </a:spcAft>
            </a:pPr>
            <a:r>
              <a:rPr lang="en-US" sz="3600" b="1" dirty="0">
                <a:solidFill>
                  <a:schemeClr val="bg1"/>
                </a:solidFill>
                <a:latin typeface="Calibri" panose="020F0502020204030204" pitchFamily="34" charset="0"/>
                <a:ea typeface="Times New Roman" charset="0"/>
                <a:cs typeface="Calibri" panose="020F0502020204030204" pitchFamily="34" charset="0"/>
              </a:rPr>
              <a:t>Lesson </a:t>
            </a:r>
            <a:r>
              <a:rPr lang="en-US" sz="3600" b="1" dirty="0" smtClean="0">
                <a:solidFill>
                  <a:schemeClr val="bg1"/>
                </a:solidFill>
                <a:latin typeface="Calibri" panose="020F0502020204030204" pitchFamily="34" charset="0"/>
                <a:ea typeface="Times New Roman" charset="0"/>
                <a:cs typeface="Calibri" panose="020F0502020204030204" pitchFamily="34" charset="0"/>
              </a:rPr>
              <a:t>Extension</a:t>
            </a:r>
            <a:endParaRPr lang="en-US" sz="3600" b="1" dirty="0">
              <a:solidFill>
                <a:schemeClr val="bg1"/>
              </a:solidFill>
              <a:latin typeface="Calibri" panose="020F0502020204030204" pitchFamily="34" charset="0"/>
              <a:ea typeface="Arial" charset="0"/>
              <a:cs typeface="Calibri" panose="020F0502020204030204" pitchFamily="34" charset="0"/>
            </a:endParaRPr>
          </a:p>
        </p:txBody>
      </p:sp>
      <p:sp>
        <p:nvSpPr>
          <p:cNvPr id="5" name="Shape 290"/>
          <p:cNvSpPr txBox="1">
            <a:spLocks noGrp="1"/>
          </p:cNvSpPr>
          <p:nvPr>
            <p:ph type="body" idx="1"/>
          </p:nvPr>
        </p:nvSpPr>
        <p:spPr>
          <a:xfrm>
            <a:off x="457200" y="916758"/>
            <a:ext cx="8229600" cy="54385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100000"/>
              <a:buNone/>
            </a:pPr>
            <a:r>
              <a:rPr lang="en-US" sz="2400" b="0" i="0" u="none" strike="noStrike" cap="none" baseline="0" dirty="0" smtClean="0">
                <a:solidFill>
                  <a:schemeClr val="dk1"/>
                </a:solidFill>
                <a:latin typeface="Calibri"/>
                <a:ea typeface="Calibri"/>
                <a:cs typeface="Calibri"/>
                <a:sym typeface="Calibri"/>
              </a:rPr>
              <a:t>Slides 17-20</a:t>
            </a:r>
            <a:endParaRPr lang="en-US" sz="24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883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1163577" y="893453"/>
            <a:ext cx="2095500" cy="102097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smtClean="0">
                <a:solidFill>
                  <a:schemeClr val="bg1"/>
                </a:solidFill>
                <a:latin typeface="Handwriting - Dakota"/>
                <a:ea typeface="Shadows Into Light Two"/>
                <a:cs typeface="Handwriting - Dakota"/>
                <a:sym typeface="Shadows Into Light Two"/>
              </a:rPr>
              <a:t>Raceway ponds</a:t>
            </a:r>
            <a:endParaRPr lang="en-US" sz="2800" b="0" i="0" u="none" strike="noStrike" cap="none" baseline="0" dirty="0">
              <a:solidFill>
                <a:schemeClr val="bg1"/>
              </a:solidFill>
              <a:latin typeface="Handwriting - Dakota"/>
              <a:ea typeface="Shadows Into Light Two"/>
              <a:cs typeface="Handwriting - Dakota"/>
              <a:sym typeface="Shadows Into Light Two"/>
            </a:endParaRPr>
          </a:p>
        </p:txBody>
      </p:sp>
      <p:cxnSp>
        <p:nvCxnSpPr>
          <p:cNvPr id="145" name="Shape 145"/>
          <p:cNvCxnSpPr/>
          <p:nvPr/>
        </p:nvCxnSpPr>
        <p:spPr>
          <a:xfrm>
            <a:off x="3259077" y="766122"/>
            <a:ext cx="0" cy="1280160"/>
          </a:xfrm>
          <a:prstGeom prst="straightConnector1">
            <a:avLst/>
          </a:prstGeom>
          <a:noFill/>
          <a:ln w="9525" cap="flat">
            <a:solidFill>
              <a:schemeClr val="bg1"/>
            </a:solidFill>
            <a:prstDash val="solid"/>
            <a:round/>
            <a:headEnd type="none" w="med" len="med"/>
            <a:tailEnd type="none" w="med" len="med"/>
          </a:ln>
        </p:spPr>
      </p:cxnSp>
      <p:sp>
        <p:nvSpPr>
          <p:cNvPr id="146" name="Shape 146"/>
          <p:cNvSpPr/>
          <p:nvPr/>
        </p:nvSpPr>
        <p:spPr>
          <a:xfrm>
            <a:off x="1028700" y="512575"/>
            <a:ext cx="7086600" cy="1786125"/>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Handwriting - Dakota"/>
              <a:ea typeface="Calibri"/>
              <a:cs typeface="Handwriting - Dakota"/>
              <a:sym typeface="Calibri"/>
            </a:endParaRPr>
          </a:p>
        </p:txBody>
      </p:sp>
      <p:sp>
        <p:nvSpPr>
          <p:cNvPr id="2" name="TextBox 1"/>
          <p:cNvSpPr txBox="1"/>
          <p:nvPr/>
        </p:nvSpPr>
        <p:spPr>
          <a:xfrm>
            <a:off x="3530601" y="722860"/>
            <a:ext cx="4468222" cy="830997"/>
          </a:xfrm>
          <a:prstGeom prst="rect">
            <a:avLst/>
          </a:prstGeom>
          <a:noFill/>
        </p:spPr>
        <p:txBody>
          <a:bodyPr wrap="square" rtlCol="0">
            <a:spAutoFit/>
          </a:bodyPr>
          <a:lstStyle/>
          <a:p>
            <a:r>
              <a:rPr lang="en-US" sz="2400" dirty="0" smtClean="0">
                <a:solidFill>
                  <a:schemeClr val="bg1"/>
                </a:solidFill>
                <a:latin typeface="Handwriting - Dakota"/>
                <a:cs typeface="Handwriting - Dakota"/>
              </a:rPr>
              <a:t>A way to grow large quantities of algae</a:t>
            </a:r>
            <a:endParaRPr lang="en-US" sz="2400" dirty="0">
              <a:solidFill>
                <a:schemeClr val="bg1"/>
              </a:solidFill>
              <a:latin typeface="Handwriting - Dakota"/>
              <a:cs typeface="Handwriting - Dakota"/>
            </a:endParaRPr>
          </a:p>
        </p:txBody>
      </p:sp>
      <p:sp>
        <p:nvSpPr>
          <p:cNvPr id="13" name="TextBox 12"/>
          <p:cNvSpPr txBox="1"/>
          <p:nvPr/>
        </p:nvSpPr>
        <p:spPr>
          <a:xfrm>
            <a:off x="3530601" y="1553857"/>
            <a:ext cx="4468221" cy="461665"/>
          </a:xfrm>
          <a:prstGeom prst="rect">
            <a:avLst/>
          </a:prstGeom>
          <a:noFill/>
        </p:spPr>
        <p:txBody>
          <a:bodyPr wrap="square" rtlCol="0">
            <a:spAutoFit/>
          </a:bodyPr>
          <a:lstStyle/>
          <a:p>
            <a:r>
              <a:rPr lang="en-US" sz="2400" dirty="0" smtClean="0">
                <a:solidFill>
                  <a:schemeClr val="bg1"/>
                </a:solidFill>
                <a:latin typeface="Handwriting - Dakota"/>
                <a:cs typeface="Handwriting - Dakota"/>
              </a:rPr>
              <a:t>Farmers use raceway ponds</a:t>
            </a:r>
            <a:endParaRPr lang="en-US" sz="2400" dirty="0">
              <a:solidFill>
                <a:schemeClr val="bg1"/>
              </a:solidFill>
              <a:latin typeface="Handwriting - Dakota"/>
              <a:cs typeface="Handwriting - Dakota"/>
            </a:endParaRPr>
          </a:p>
        </p:txBody>
      </p:sp>
      <p:pic>
        <p:nvPicPr>
          <p:cNvPr id="1026" name="Picture 2" descr="https://upload.wikimedia.org/wikipedia/commons/thumb/8/8a/Microalgenkwekerij_te_Heure_bij_Borculo.jpg/320px-Microalgenkwekerij_te_Heure_bij_Borculo.jpg"/>
          <p:cNvPicPr>
            <a:picLocks noChangeAspect="1" noChangeArrowheads="1"/>
          </p:cNvPicPr>
          <p:nvPr/>
        </p:nvPicPr>
        <p:blipFill rotWithShape="1">
          <a:blip r:embed="rId3">
            <a:extLst>
              <a:ext uri="{28A0092B-C50C-407E-A947-70E740481C1C}">
                <a14:useLocalDpi xmlns:a14="http://schemas.microsoft.com/office/drawing/2010/main" val="0"/>
              </a:ext>
            </a:extLst>
          </a:blip>
          <a:srcRect t="12296" b="13765"/>
          <a:stretch/>
        </p:blipFill>
        <p:spPr bwMode="auto">
          <a:xfrm>
            <a:off x="1066872" y="2526259"/>
            <a:ext cx="7010256" cy="388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09407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881039" y="1252236"/>
            <a:ext cx="2646023" cy="461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baseline="0" dirty="0" err="1" smtClean="0">
                <a:solidFill>
                  <a:schemeClr val="bg1"/>
                </a:solidFill>
                <a:latin typeface="Handwriting - Dakota"/>
                <a:ea typeface="Shadows Into Light Two"/>
                <a:cs typeface="Handwriting - Dakota"/>
                <a:sym typeface="Shadows Into Light Two"/>
              </a:rPr>
              <a:t>Photobioreactor</a:t>
            </a:r>
            <a:endParaRPr lang="en-US" sz="2400" b="0" i="0" u="none" strike="noStrike" cap="none" baseline="0" dirty="0">
              <a:solidFill>
                <a:schemeClr val="bg1"/>
              </a:solidFill>
              <a:latin typeface="Handwriting - Dakota"/>
              <a:ea typeface="Shadows Into Light Two"/>
              <a:cs typeface="Handwriting - Dakota"/>
              <a:sym typeface="Shadows Into Light Two"/>
            </a:endParaRPr>
          </a:p>
        </p:txBody>
      </p:sp>
      <p:cxnSp>
        <p:nvCxnSpPr>
          <p:cNvPr id="145" name="Shape 145"/>
          <p:cNvCxnSpPr/>
          <p:nvPr/>
        </p:nvCxnSpPr>
        <p:spPr>
          <a:xfrm>
            <a:off x="3628662" y="791099"/>
            <a:ext cx="0" cy="1447800"/>
          </a:xfrm>
          <a:prstGeom prst="straightConnector1">
            <a:avLst/>
          </a:prstGeom>
          <a:noFill/>
          <a:ln w="9525" cap="flat">
            <a:solidFill>
              <a:schemeClr val="bg1"/>
            </a:solidFill>
            <a:prstDash val="solid"/>
            <a:round/>
            <a:headEnd type="none" w="med" len="med"/>
            <a:tailEnd type="none" w="med" len="med"/>
          </a:ln>
        </p:spPr>
      </p:cxnSp>
      <p:sp>
        <p:nvSpPr>
          <p:cNvPr id="146" name="Shape 146"/>
          <p:cNvSpPr/>
          <p:nvPr/>
        </p:nvSpPr>
        <p:spPr>
          <a:xfrm>
            <a:off x="781050" y="512575"/>
            <a:ext cx="7581900" cy="1981199"/>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Handwriting - Dakota"/>
              <a:ea typeface="Calibri"/>
              <a:cs typeface="Handwriting - Dakota"/>
              <a:sym typeface="Calibri"/>
            </a:endParaRPr>
          </a:p>
        </p:txBody>
      </p:sp>
      <p:sp>
        <p:nvSpPr>
          <p:cNvPr id="2" name="TextBox 1"/>
          <p:cNvSpPr txBox="1"/>
          <p:nvPr/>
        </p:nvSpPr>
        <p:spPr>
          <a:xfrm>
            <a:off x="3976854" y="669741"/>
            <a:ext cx="4206875" cy="830997"/>
          </a:xfrm>
          <a:prstGeom prst="rect">
            <a:avLst/>
          </a:prstGeom>
          <a:noFill/>
        </p:spPr>
        <p:txBody>
          <a:bodyPr wrap="square" rtlCol="0">
            <a:spAutoFit/>
          </a:bodyPr>
          <a:lstStyle/>
          <a:p>
            <a:r>
              <a:rPr lang="en-US" sz="2400" dirty="0" smtClean="0">
                <a:solidFill>
                  <a:schemeClr val="bg1"/>
                </a:solidFill>
                <a:latin typeface="Handwriting - Dakota"/>
                <a:cs typeface="Handwriting - Dakota"/>
              </a:rPr>
              <a:t>A way to grow small to large amounts of algae</a:t>
            </a:r>
            <a:endParaRPr lang="en-US" sz="2400" dirty="0">
              <a:solidFill>
                <a:schemeClr val="bg1"/>
              </a:solidFill>
              <a:latin typeface="Handwriting - Dakota"/>
              <a:cs typeface="Handwriting - Dakota"/>
            </a:endParaRPr>
          </a:p>
        </p:txBody>
      </p:sp>
      <p:sp>
        <p:nvSpPr>
          <p:cNvPr id="7" name="TextBox 6"/>
          <p:cNvSpPr txBox="1"/>
          <p:nvPr/>
        </p:nvSpPr>
        <p:spPr>
          <a:xfrm>
            <a:off x="3976854" y="1533256"/>
            <a:ext cx="4206875" cy="830997"/>
          </a:xfrm>
          <a:prstGeom prst="rect">
            <a:avLst/>
          </a:prstGeom>
          <a:noFill/>
        </p:spPr>
        <p:txBody>
          <a:bodyPr wrap="square" rtlCol="0">
            <a:spAutoFit/>
          </a:bodyPr>
          <a:lstStyle/>
          <a:p>
            <a:r>
              <a:rPr lang="en-US" sz="2400" dirty="0" smtClean="0">
                <a:solidFill>
                  <a:schemeClr val="bg1"/>
                </a:solidFill>
                <a:latin typeface="Handwriting - Dakota"/>
                <a:cs typeface="Handwriting - Dakota"/>
              </a:rPr>
              <a:t>Engineers and farmers use </a:t>
            </a:r>
            <a:r>
              <a:rPr lang="en-US" sz="2400" dirty="0" err="1" smtClean="0">
                <a:solidFill>
                  <a:schemeClr val="bg1"/>
                </a:solidFill>
                <a:latin typeface="Handwriting - Dakota"/>
                <a:cs typeface="Handwriting - Dakota"/>
              </a:rPr>
              <a:t>photobioreactors</a:t>
            </a:r>
            <a:endParaRPr lang="en-US" sz="2400" dirty="0">
              <a:solidFill>
                <a:schemeClr val="bg1"/>
              </a:solidFill>
              <a:latin typeface="Handwriting - Dakota"/>
              <a:cs typeface="Handwriting - Dakota"/>
            </a:endParaRPr>
          </a:p>
        </p:txBody>
      </p:sp>
      <p:pic>
        <p:nvPicPr>
          <p:cNvPr id="2050" name="Picture 2" descr="https://upload.wikimedia.org/wikipedia/commons/thumb/b/ba/Photobioreactor_PBR_4000_G_IGV_Biotech.jpg/320px-Photobioreactor_PBR_4000_G_IGV_Biot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3808" y="3484002"/>
            <a:ext cx="4381257" cy="30805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822" y="2978560"/>
            <a:ext cx="4305300" cy="2428875"/>
          </a:xfrm>
          <a:prstGeom prst="rect">
            <a:avLst/>
          </a:prstGeom>
        </p:spPr>
      </p:pic>
    </p:spTree>
    <p:extLst>
      <p:ext uri="{BB962C8B-B14F-4D97-AF65-F5344CB8AC3E}">
        <p14:creationId xmlns:p14="http://schemas.microsoft.com/office/powerpoint/2010/main" val="23833591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674552" y="399868"/>
            <a:ext cx="7772400" cy="1470024"/>
          </a:xfrm>
          <a:prstGeom prst="rect">
            <a:avLst/>
          </a:prstGeom>
          <a:noFill/>
          <a:ln>
            <a:noFill/>
          </a:ln>
        </p:spPr>
        <p:txBody>
          <a:bodyPr lIns="91425" tIns="45700" rIns="91425" bIns="45700" anchor="ctr" anchorCtr="0">
            <a:noAutofit/>
          </a:bodyPr>
          <a:lstStyle/>
          <a:p>
            <a:r>
              <a:rPr lang="en-US" sz="5400" b="1" dirty="0">
                <a:solidFill>
                  <a:schemeClr val="bg1"/>
                </a:solidFill>
              </a:rPr>
              <a:t>Algae: Tiny Plants </a:t>
            </a:r>
            <a:r>
              <a:rPr lang="en-US" sz="5400" b="1" dirty="0" smtClean="0">
                <a:solidFill>
                  <a:schemeClr val="bg1"/>
                </a:solidFill>
              </a:rPr>
              <a:t/>
            </a:r>
            <a:br>
              <a:rPr lang="en-US" sz="5400" b="1" dirty="0" smtClean="0">
                <a:solidFill>
                  <a:schemeClr val="bg1"/>
                </a:solidFill>
              </a:rPr>
            </a:br>
            <a:r>
              <a:rPr lang="en-US" sz="5400" b="1" dirty="0" smtClean="0">
                <a:solidFill>
                  <a:schemeClr val="bg1"/>
                </a:solidFill>
              </a:rPr>
              <a:t>with </a:t>
            </a:r>
            <a:r>
              <a:rPr lang="en-US" sz="5400" b="1" dirty="0">
                <a:solidFill>
                  <a:schemeClr val="bg1"/>
                </a:solidFill>
              </a:rPr>
              <a:t>Big Energy Potential</a:t>
            </a:r>
          </a:p>
        </p:txBody>
      </p:sp>
      <p:pic>
        <p:nvPicPr>
          <p:cNvPr id="9218" name="Picture 2" descr="https://upload.wikimedia.org/wikipedia/commons/thumb/b/b0/Gephyrocapsa_oceanica_color.jpg/240px-Gephyrocapsa_oceanica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2065336"/>
            <a:ext cx="4571998"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21861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anim calcmode="lin" valueType="num">
                                      <p:cBhvr>
                                        <p:cTn id="9" dur="1000" fill="hold"/>
                                        <p:tgtEl>
                                          <p:spTgt spid="9218"/>
                                        </p:tgtEl>
                                        <p:attrNameLst>
                                          <p:attrName>style.rotation</p:attrName>
                                        </p:attrNameLst>
                                      </p:cBhvr>
                                      <p:tavLst>
                                        <p:tav tm="0">
                                          <p:val>
                                            <p:fltVal val="90"/>
                                          </p:val>
                                        </p:tav>
                                        <p:tav tm="100000">
                                          <p:val>
                                            <p:fltVal val="0"/>
                                          </p:val>
                                        </p:tav>
                                      </p:tavLst>
                                    </p:anim>
                                    <p:animEffect transition="in" filter="fade">
                                      <p:cBhvr>
                                        <p:cTn id="10"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4" name="Shape 144"/>
          <p:cNvSpPr txBox="1"/>
          <p:nvPr/>
        </p:nvSpPr>
        <p:spPr>
          <a:xfrm>
            <a:off x="1258935" y="984761"/>
            <a:ext cx="1485900" cy="1075563"/>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smtClean="0">
                <a:solidFill>
                  <a:schemeClr val="bg1"/>
                </a:solidFill>
                <a:latin typeface="Handwriting - Dakota"/>
                <a:ea typeface="Shadows Into Light Two"/>
                <a:cs typeface="Handwriting - Dakota"/>
                <a:sym typeface="Shadows Into Light Two"/>
              </a:rPr>
              <a:t>Petri dishes</a:t>
            </a:r>
            <a:endParaRPr lang="en-US" sz="2800" b="0" i="0" u="none" strike="noStrike" cap="none" baseline="0" dirty="0">
              <a:solidFill>
                <a:schemeClr val="bg1"/>
              </a:solidFill>
              <a:latin typeface="Handwriting - Dakota"/>
              <a:ea typeface="Shadows Into Light Two"/>
              <a:cs typeface="Handwriting - Dakota"/>
              <a:sym typeface="Shadows Into Light Two"/>
            </a:endParaRPr>
          </a:p>
        </p:txBody>
      </p:sp>
      <p:cxnSp>
        <p:nvCxnSpPr>
          <p:cNvPr id="5" name="Shape 145"/>
          <p:cNvCxnSpPr/>
          <p:nvPr/>
        </p:nvCxnSpPr>
        <p:spPr>
          <a:xfrm>
            <a:off x="2921000" y="797826"/>
            <a:ext cx="0" cy="1447800"/>
          </a:xfrm>
          <a:prstGeom prst="straightConnector1">
            <a:avLst/>
          </a:prstGeom>
          <a:noFill/>
          <a:ln w="9525" cap="flat">
            <a:solidFill>
              <a:schemeClr val="bg1"/>
            </a:solidFill>
            <a:prstDash val="solid"/>
            <a:round/>
            <a:headEnd type="none" w="med" len="med"/>
            <a:tailEnd type="none" w="med" len="med"/>
          </a:ln>
        </p:spPr>
      </p:cxnSp>
      <p:sp>
        <p:nvSpPr>
          <p:cNvPr id="6" name="Shape 146"/>
          <p:cNvSpPr/>
          <p:nvPr/>
        </p:nvSpPr>
        <p:spPr>
          <a:xfrm>
            <a:off x="1028700" y="512575"/>
            <a:ext cx="7086600" cy="1981199"/>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Handwriting - Dakota"/>
              <a:ea typeface="Calibri"/>
              <a:cs typeface="Handwriting - Dakota"/>
              <a:sym typeface="Calibri"/>
            </a:endParaRPr>
          </a:p>
        </p:txBody>
      </p:sp>
      <p:sp>
        <p:nvSpPr>
          <p:cNvPr id="7" name="TextBox 6"/>
          <p:cNvSpPr txBox="1"/>
          <p:nvPr/>
        </p:nvSpPr>
        <p:spPr>
          <a:xfrm>
            <a:off x="3097166" y="650618"/>
            <a:ext cx="4648199" cy="830997"/>
          </a:xfrm>
          <a:prstGeom prst="rect">
            <a:avLst/>
          </a:prstGeom>
          <a:noFill/>
        </p:spPr>
        <p:txBody>
          <a:bodyPr wrap="square" rtlCol="0">
            <a:spAutoFit/>
          </a:bodyPr>
          <a:lstStyle/>
          <a:p>
            <a:r>
              <a:rPr lang="en-US" sz="2400" dirty="0" smtClean="0">
                <a:solidFill>
                  <a:schemeClr val="bg1"/>
                </a:solidFill>
                <a:latin typeface="Handwriting - Dakota"/>
                <a:cs typeface="Handwriting - Dakota"/>
              </a:rPr>
              <a:t>A way to grow small amounts of algae</a:t>
            </a:r>
            <a:endParaRPr lang="en-US" sz="2400" dirty="0">
              <a:solidFill>
                <a:schemeClr val="bg1"/>
              </a:solidFill>
              <a:latin typeface="Handwriting - Dakota"/>
              <a:cs typeface="Handwriting - Dakota"/>
            </a:endParaRPr>
          </a:p>
        </p:txBody>
      </p:sp>
      <p:sp>
        <p:nvSpPr>
          <p:cNvPr id="8" name="TextBox 7"/>
          <p:cNvSpPr txBox="1"/>
          <p:nvPr/>
        </p:nvSpPr>
        <p:spPr>
          <a:xfrm>
            <a:off x="3097166" y="1522543"/>
            <a:ext cx="4648199" cy="830997"/>
          </a:xfrm>
          <a:prstGeom prst="rect">
            <a:avLst/>
          </a:prstGeom>
          <a:noFill/>
        </p:spPr>
        <p:txBody>
          <a:bodyPr wrap="square" rtlCol="0">
            <a:spAutoFit/>
          </a:bodyPr>
          <a:lstStyle/>
          <a:p>
            <a:r>
              <a:rPr lang="en-US" sz="2400" dirty="0" smtClean="0">
                <a:solidFill>
                  <a:schemeClr val="bg1"/>
                </a:solidFill>
                <a:latin typeface="Handwriting - Dakota"/>
                <a:cs typeface="Handwriting - Dakota"/>
              </a:rPr>
              <a:t>Engineers use petri dishes for experiments</a:t>
            </a:r>
            <a:endParaRPr lang="en-US" sz="2400" dirty="0">
              <a:solidFill>
                <a:schemeClr val="bg1"/>
              </a:solidFill>
              <a:latin typeface="Handwriting - Dakota"/>
              <a:cs typeface="Handwriting - Dakot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22" y="2779025"/>
            <a:ext cx="4619625" cy="3209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126" y="3017149"/>
            <a:ext cx="3375839" cy="3712263"/>
          </a:xfrm>
          <a:prstGeom prst="rect">
            <a:avLst/>
          </a:prstGeom>
        </p:spPr>
      </p:pic>
    </p:spTree>
    <p:extLst>
      <p:ext uri="{BB962C8B-B14F-4D97-AF65-F5344CB8AC3E}">
        <p14:creationId xmlns:p14="http://schemas.microsoft.com/office/powerpoint/2010/main" val="30633911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8337"/>
            <a:ext cx="8229600" cy="1143000"/>
          </a:xfrm>
        </p:spPr>
        <p:txBody>
          <a:bodyPr/>
          <a:lstStyle/>
          <a:p>
            <a:r>
              <a:rPr lang="en-US" dirty="0" smtClean="0">
                <a:solidFill>
                  <a:schemeClr val="bg1"/>
                </a:solidFill>
              </a:rPr>
              <a:t>Learning Objectives</a:t>
            </a:r>
            <a:br>
              <a:rPr lang="en-US" dirty="0" smtClean="0">
                <a:solidFill>
                  <a:schemeClr val="bg1"/>
                </a:solidFill>
              </a:rPr>
            </a:br>
            <a:r>
              <a:rPr lang="en-US" dirty="0" smtClean="0">
                <a:solidFill>
                  <a:schemeClr val="bg1"/>
                </a:solidFill>
              </a:rPr>
              <a:t>for Today</a:t>
            </a:r>
            <a:endParaRPr lang="en-US" dirty="0">
              <a:solidFill>
                <a:schemeClr val="bg1"/>
              </a:solidFill>
            </a:endParaRPr>
          </a:p>
        </p:txBody>
      </p:sp>
      <p:sp>
        <p:nvSpPr>
          <p:cNvPr id="4" name="Shape 284"/>
          <p:cNvSpPr txBox="1">
            <a:spLocks noGrp="1"/>
          </p:cNvSpPr>
          <p:nvPr>
            <p:ph type="body" idx="1"/>
          </p:nvPr>
        </p:nvSpPr>
        <p:spPr>
          <a:xfrm>
            <a:off x="457200" y="2578100"/>
            <a:ext cx="8229600" cy="379372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1200"/>
              </a:spcAft>
              <a:buClr>
                <a:schemeClr val="dk1"/>
              </a:buClr>
              <a:buSzPct val="100000"/>
              <a:buFont typeface="Calibri"/>
              <a:buChar char="•"/>
            </a:pPr>
            <a:r>
              <a:rPr lang="en-US" sz="3200" b="0" i="0" u="none" strike="noStrike" cap="none" baseline="0" dirty="0" smtClean="0">
                <a:solidFill>
                  <a:schemeClr val="dk1"/>
                </a:solidFill>
                <a:latin typeface="Calibri"/>
                <a:ea typeface="Calibri"/>
                <a:cs typeface="Calibri"/>
                <a:sym typeface="Calibri"/>
              </a:rPr>
              <a:t>What are similarities and differences between biofuels and fossil fuels? </a:t>
            </a:r>
            <a:endParaRPr lang="en-US" sz="3200" b="0" i="0" u="none" strike="noStrike" cap="none" baseline="0" dirty="0">
              <a:solidFill>
                <a:schemeClr val="dk1"/>
              </a:solidFill>
              <a:latin typeface="Calibri"/>
              <a:ea typeface="Calibri"/>
              <a:cs typeface="Calibri"/>
              <a:sym typeface="Calibri"/>
            </a:endParaRPr>
          </a:p>
          <a:p>
            <a:pPr marL="342900" marR="0" lvl="0" indent="-342900" algn="l" rtl="0">
              <a:spcBef>
                <a:spcPts val="0"/>
              </a:spcBef>
              <a:spcAft>
                <a:spcPts val="1200"/>
              </a:spcAft>
              <a:buClr>
                <a:schemeClr val="dk1"/>
              </a:buClr>
              <a:buSzPct val="100000"/>
              <a:buFont typeface="Calibri"/>
              <a:buChar char="•"/>
            </a:pPr>
            <a:r>
              <a:rPr lang="en-US" sz="3200" b="0" i="0" u="none" strike="noStrike" cap="none" baseline="0" dirty="0" smtClean="0">
                <a:solidFill>
                  <a:schemeClr val="dk1"/>
                </a:solidFill>
                <a:latin typeface="Calibri"/>
                <a:ea typeface="Calibri"/>
                <a:cs typeface="Calibri"/>
                <a:sym typeface="Calibri"/>
              </a:rPr>
              <a:t>What are algae? What can biological </a:t>
            </a:r>
            <a:r>
              <a:rPr lang="en-US" dirty="0" smtClean="0">
                <a:solidFill>
                  <a:schemeClr val="dk1"/>
                </a:solidFill>
                <a:latin typeface="Calibri"/>
                <a:ea typeface="Calibri"/>
                <a:cs typeface="Calibri"/>
                <a:sym typeface="Calibri"/>
              </a:rPr>
              <a:t>engineers make out of algae?</a:t>
            </a:r>
          </a:p>
          <a:p>
            <a:pPr marL="342900" marR="0" lvl="0" indent="-342900" algn="l" rtl="0">
              <a:spcBef>
                <a:spcPts val="0"/>
              </a:spcBef>
              <a:spcAft>
                <a:spcPts val="1200"/>
              </a:spcAft>
              <a:buClr>
                <a:schemeClr val="dk1"/>
              </a:buClr>
              <a:buSzPct val="100000"/>
              <a:buFont typeface="Calibri"/>
              <a:buChar char="•"/>
            </a:pPr>
            <a:r>
              <a:rPr lang="en-US" sz="3200" b="0" i="0" u="none" strike="noStrike" cap="none" baseline="0" dirty="0" smtClean="0">
                <a:solidFill>
                  <a:schemeClr val="dk1"/>
                </a:solidFill>
                <a:latin typeface="Calibri"/>
                <a:ea typeface="Calibri"/>
                <a:cs typeface="Calibri"/>
                <a:sym typeface="Calibri"/>
              </a:rPr>
              <a:t>Why is breaking</a:t>
            </a:r>
            <a:r>
              <a:rPr lang="en-US" sz="3200" b="0" i="0" u="none" strike="noStrike" cap="none" dirty="0" smtClean="0">
                <a:solidFill>
                  <a:schemeClr val="dk1"/>
                </a:solidFill>
                <a:latin typeface="Calibri"/>
                <a:ea typeface="Calibri"/>
                <a:cs typeface="Calibri"/>
                <a:sym typeface="Calibri"/>
              </a:rPr>
              <a:t> the algal cell wall important for biological engineers?</a:t>
            </a:r>
            <a:endParaRPr sz="3200" b="0" i="0" u="none" strike="noStrike" cap="none" baseline="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05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1410229" y="980012"/>
            <a:ext cx="1777283" cy="56802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chemeClr val="bg1"/>
                </a:solidFill>
                <a:latin typeface="Handwriting - Dakota"/>
                <a:ea typeface="Shadows Into Light Two"/>
                <a:cs typeface="Handwriting - Dakota"/>
                <a:sym typeface="Shadows Into Light Two"/>
              </a:rPr>
              <a:t>Biofuels</a:t>
            </a:r>
          </a:p>
        </p:txBody>
      </p:sp>
      <p:cxnSp>
        <p:nvCxnSpPr>
          <p:cNvPr id="121" name="Shape 121"/>
          <p:cNvCxnSpPr/>
          <p:nvPr/>
        </p:nvCxnSpPr>
        <p:spPr>
          <a:xfrm>
            <a:off x="3323155" y="540125"/>
            <a:ext cx="0" cy="1447800"/>
          </a:xfrm>
          <a:prstGeom prst="straightConnector1">
            <a:avLst/>
          </a:prstGeom>
          <a:noFill/>
          <a:ln w="9525" cap="flat">
            <a:solidFill>
              <a:schemeClr val="bg1"/>
            </a:solidFill>
            <a:prstDash val="solid"/>
            <a:round/>
            <a:headEnd type="none" w="med" len="med"/>
            <a:tailEnd type="none" w="med" len="med"/>
          </a:ln>
        </p:spPr>
      </p:cxnSp>
      <p:sp>
        <p:nvSpPr>
          <p:cNvPr id="122" name="Shape 122"/>
          <p:cNvSpPr/>
          <p:nvPr/>
        </p:nvSpPr>
        <p:spPr>
          <a:xfrm>
            <a:off x="1338086" y="378950"/>
            <a:ext cx="6467828" cy="1800687"/>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rgbClr val="0070C0"/>
              </a:solidFill>
              <a:latin typeface="Calibri"/>
              <a:ea typeface="Calibri"/>
              <a:cs typeface="Calibri"/>
              <a:sym typeface="Calibri"/>
            </a:endParaRPr>
          </a:p>
        </p:txBody>
      </p:sp>
      <p:sp>
        <p:nvSpPr>
          <p:cNvPr id="123" name="Shape 123"/>
          <p:cNvSpPr txBox="1"/>
          <p:nvPr/>
        </p:nvSpPr>
        <p:spPr>
          <a:xfrm>
            <a:off x="3585632" y="827540"/>
            <a:ext cx="4038599" cy="87297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bg1"/>
                </a:solidFill>
                <a:latin typeface="Handwriting - Dakota"/>
                <a:ea typeface="Shadows Into Light Two"/>
                <a:cs typeface="Handwriting - Dakota"/>
                <a:sym typeface="Shadows Into Light Two"/>
              </a:rPr>
              <a:t>Chemicals from plants that we can use for </a:t>
            </a:r>
            <a:r>
              <a:rPr lang="en-US" sz="2400" b="0" i="0" u="none" strike="noStrike" cap="none" baseline="0" dirty="0" smtClean="0">
                <a:solidFill>
                  <a:schemeClr val="bg1"/>
                </a:solidFill>
                <a:latin typeface="Handwriting - Dakota"/>
                <a:ea typeface="Shadows Into Light Two"/>
                <a:cs typeface="Handwriting - Dakota"/>
                <a:sym typeface="Shadows Into Light Two"/>
              </a:rPr>
              <a:t>energy</a:t>
            </a:r>
            <a:endParaRPr lang="en-US" sz="2400" b="0" i="0" u="none" strike="noStrike" cap="none" baseline="0" dirty="0">
              <a:solidFill>
                <a:schemeClr val="bg1"/>
              </a:solidFill>
              <a:latin typeface="Handwriting - Dakota"/>
              <a:ea typeface="Shadows Into Light Two"/>
              <a:cs typeface="Handwriting - Dakota"/>
              <a:sym typeface="Shadows Into Light Two"/>
            </a:endParaRPr>
          </a:p>
        </p:txBody>
      </p:sp>
      <p:sp>
        <p:nvSpPr>
          <p:cNvPr id="124" name="Shape 124"/>
          <p:cNvSpPr txBox="1"/>
          <p:nvPr/>
        </p:nvSpPr>
        <p:spPr>
          <a:xfrm>
            <a:off x="829733" y="2628227"/>
            <a:ext cx="7582746" cy="75843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chemeClr val="dk1"/>
                </a:solidFill>
                <a:latin typeface="Calibri"/>
                <a:ea typeface="Calibri"/>
                <a:cs typeface="Calibri"/>
                <a:sym typeface="Calibri"/>
              </a:rPr>
              <a:t>What is another source of </a:t>
            </a:r>
            <a:r>
              <a:rPr lang="en-US" sz="3200" b="0" i="0" u="none" strike="noStrike" cap="none" baseline="0" dirty="0" smtClean="0">
                <a:solidFill>
                  <a:schemeClr val="dk1"/>
                </a:solidFill>
                <a:latin typeface="Calibri"/>
                <a:ea typeface="Calibri"/>
                <a:cs typeface="Calibri"/>
                <a:sym typeface="Calibri"/>
              </a:rPr>
              <a:t>chemical</a:t>
            </a:r>
            <a:r>
              <a:rPr lang="en-US" sz="3200" b="0" i="0" u="none" strike="noStrike" cap="none" dirty="0" smtClean="0">
                <a:solidFill>
                  <a:schemeClr val="dk1"/>
                </a:solidFill>
                <a:latin typeface="Calibri"/>
                <a:ea typeface="Calibri"/>
                <a:cs typeface="Calibri"/>
                <a:sym typeface="Calibri"/>
              </a:rPr>
              <a:t> energy</a:t>
            </a:r>
            <a:r>
              <a:rPr lang="en-US" sz="3200" b="0" i="0" u="none" strike="noStrike" cap="none" baseline="0" dirty="0" smtClean="0">
                <a:solidFill>
                  <a:schemeClr val="dk1"/>
                </a:solidFill>
                <a:latin typeface="Calibri"/>
                <a:ea typeface="Calibri"/>
                <a:cs typeface="Calibri"/>
                <a:sym typeface="Calibri"/>
              </a:rPr>
              <a:t>?</a:t>
            </a:r>
            <a:endParaRPr lang="en-US" sz="3200" b="0" i="0" u="none" strike="noStrike" cap="none" baseline="0" dirty="0">
              <a:solidFill>
                <a:schemeClr val="dk1"/>
              </a:solidFill>
              <a:latin typeface="Calibri"/>
              <a:ea typeface="Calibri"/>
              <a:cs typeface="Calibri"/>
              <a:sym typeface="Calibri"/>
            </a:endParaRPr>
          </a:p>
        </p:txBody>
      </p:sp>
      <p:sp>
        <p:nvSpPr>
          <p:cNvPr id="125" name="Shape 125"/>
          <p:cNvSpPr txBox="1"/>
          <p:nvPr/>
        </p:nvSpPr>
        <p:spPr>
          <a:xfrm>
            <a:off x="568881" y="4127499"/>
            <a:ext cx="3016751" cy="221770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0" i="0" u="none" strike="noStrike" cap="none" baseline="0" dirty="0">
                <a:solidFill>
                  <a:schemeClr val="dk1"/>
                </a:solidFill>
                <a:latin typeface="Calibri"/>
                <a:ea typeface="Calibri"/>
                <a:cs typeface="Calibri"/>
                <a:sym typeface="Calibri"/>
              </a:rPr>
              <a:t>How </a:t>
            </a:r>
            <a:r>
              <a:rPr lang="en-US" sz="3200" dirty="0" smtClean="0">
                <a:solidFill>
                  <a:schemeClr val="dk1"/>
                </a:solidFill>
                <a:latin typeface="Calibri"/>
                <a:ea typeface="Calibri"/>
                <a:cs typeface="Calibri"/>
                <a:sym typeface="Calibri"/>
              </a:rPr>
              <a:t>are</a:t>
            </a:r>
            <a:r>
              <a:rPr lang="en-US" sz="3200" b="0" i="0" u="none" strike="noStrike" cap="none" baseline="0" dirty="0" smtClean="0">
                <a:solidFill>
                  <a:schemeClr val="dk1"/>
                </a:solidFill>
                <a:latin typeface="Calibri"/>
                <a:ea typeface="Calibri"/>
                <a:cs typeface="Calibri"/>
                <a:sym typeface="Calibri"/>
              </a:rPr>
              <a:t> </a:t>
            </a:r>
            <a:r>
              <a:rPr lang="en-US" sz="3200" b="0" i="0" u="none" strike="noStrike" cap="none" baseline="0" dirty="0">
                <a:solidFill>
                  <a:schemeClr val="dk1"/>
                </a:solidFill>
                <a:latin typeface="Calibri"/>
                <a:ea typeface="Calibri"/>
                <a:cs typeface="Calibri"/>
                <a:sym typeface="Calibri"/>
              </a:rPr>
              <a:t>oil, </a:t>
            </a:r>
            <a:r>
              <a:rPr lang="en-US" sz="3200" b="0" i="0" u="none" strike="noStrike" cap="none" baseline="0" dirty="0" smtClean="0">
                <a:solidFill>
                  <a:schemeClr val="dk1"/>
                </a:solidFill>
                <a:latin typeface="Calibri"/>
                <a:ea typeface="Calibri"/>
                <a:cs typeface="Calibri"/>
                <a:sym typeface="Calibri"/>
              </a:rPr>
              <a:t>coal </a:t>
            </a:r>
            <a:r>
              <a:rPr lang="en-US" sz="3200" b="0" i="0" u="none" strike="noStrike" cap="none" baseline="0" dirty="0">
                <a:solidFill>
                  <a:schemeClr val="dk1"/>
                </a:solidFill>
                <a:latin typeface="Calibri"/>
                <a:ea typeface="Calibri"/>
                <a:cs typeface="Calibri"/>
                <a:sym typeface="Calibri"/>
              </a:rPr>
              <a:t>and natural gas different than biofuels?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000" y="3386666"/>
            <a:ext cx="4398371" cy="2832551"/>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5"/>
                                        </p:tgtEl>
                                        <p:attrNameLst>
                                          <p:attrName>style.visibility</p:attrName>
                                        </p:attrNameLst>
                                      </p:cBhvr>
                                      <p:to>
                                        <p:strVal val="visible"/>
                                      </p:to>
                                    </p:set>
                                    <p:animEffect transition="in" filter="fade">
                                      <p:cBhvr>
                                        <p:cTn id="1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p:nvPr/>
        </p:nvSpPr>
        <p:spPr>
          <a:xfrm>
            <a:off x="761684" y="922862"/>
            <a:ext cx="1945438" cy="108373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smtClean="0">
                <a:solidFill>
                  <a:schemeClr val="bg1"/>
                </a:solidFill>
                <a:latin typeface="Handwriting - Dakota"/>
                <a:ea typeface="Shadows Into Light Two"/>
                <a:cs typeface="Handwriting - Dakota"/>
                <a:sym typeface="Shadows Into Light Two"/>
              </a:rPr>
              <a:t>Biological engineers</a:t>
            </a:r>
            <a:endParaRPr lang="en-US" sz="2800" b="0" i="0" u="none" strike="noStrike" cap="none" baseline="0" dirty="0">
              <a:solidFill>
                <a:schemeClr val="bg1"/>
              </a:solidFill>
              <a:latin typeface="Handwriting - Dakota"/>
              <a:ea typeface="Shadows Into Light Two"/>
              <a:cs typeface="Handwriting - Dakota"/>
              <a:sym typeface="Shadows Into Light Two"/>
            </a:endParaRPr>
          </a:p>
        </p:txBody>
      </p:sp>
      <p:sp>
        <p:nvSpPr>
          <p:cNvPr id="122" name="Shape 122"/>
          <p:cNvSpPr/>
          <p:nvPr/>
        </p:nvSpPr>
        <p:spPr>
          <a:xfrm>
            <a:off x="558168" y="146938"/>
            <a:ext cx="8027664" cy="2623557"/>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23" name="Shape 123"/>
          <p:cNvSpPr txBox="1"/>
          <p:nvPr/>
        </p:nvSpPr>
        <p:spPr>
          <a:xfrm>
            <a:off x="3087455" y="524273"/>
            <a:ext cx="5308861" cy="213120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smtClean="0">
                <a:solidFill>
                  <a:schemeClr val="bg1"/>
                </a:solidFill>
                <a:latin typeface="Handwriting - Dakota"/>
                <a:ea typeface="Shadows Into Light Two"/>
                <a:cs typeface="Handwriting - Dakota"/>
                <a:sym typeface="Shadows Into Light Two"/>
              </a:rPr>
              <a:t>Peopl</a:t>
            </a:r>
            <a:r>
              <a:rPr lang="en-US" sz="2400" dirty="0" smtClean="0">
                <a:solidFill>
                  <a:schemeClr val="bg1"/>
                </a:solidFill>
                <a:latin typeface="Handwriting - Dakota"/>
                <a:ea typeface="Shadows Into Light Two"/>
                <a:cs typeface="Handwriting - Dakota"/>
                <a:sym typeface="Shadows Into Light Two"/>
              </a:rPr>
              <a:t>e who apply their knowledge about living things to solve problems</a:t>
            </a:r>
          </a:p>
          <a:p>
            <a:pPr marL="0" marR="0" lvl="0" indent="0" algn="l" rtl="0">
              <a:spcBef>
                <a:spcPts val="0"/>
              </a:spcBef>
              <a:buSzPct val="25000"/>
              <a:buNone/>
            </a:pPr>
            <a:endParaRPr lang="en-US" sz="2400" dirty="0" smtClean="0">
              <a:solidFill>
                <a:schemeClr val="dk1"/>
              </a:solidFill>
              <a:latin typeface="Handwriting - Dakota"/>
              <a:ea typeface="Shadows Into Light Two"/>
              <a:cs typeface="Handwriting - Dakota"/>
              <a:sym typeface="Shadows Into Light Two"/>
            </a:endParaRPr>
          </a:p>
          <a:p>
            <a:pPr marL="0" marR="0" lvl="0" indent="0" algn="l" rtl="0">
              <a:spcBef>
                <a:spcPts val="0"/>
              </a:spcBef>
              <a:buSzPct val="25000"/>
              <a:buNone/>
            </a:pPr>
            <a:r>
              <a:rPr lang="en-US" sz="2400" b="0" i="0" u="none" strike="noStrike" cap="none" baseline="0" dirty="0" smtClean="0">
                <a:solidFill>
                  <a:schemeClr val="bg1"/>
                </a:solidFill>
                <a:latin typeface="Handwriting - Dakota"/>
                <a:ea typeface="Shadows Into Light Two"/>
                <a:cs typeface="Handwriting - Dakota"/>
                <a:sym typeface="Shadows Into Light Two"/>
              </a:rPr>
              <a:t>Biological engineers</a:t>
            </a:r>
            <a:r>
              <a:rPr lang="en-US" sz="2400" b="0" i="0" u="none" strike="noStrike" cap="none" dirty="0" smtClean="0">
                <a:solidFill>
                  <a:schemeClr val="bg1"/>
                </a:solidFill>
                <a:latin typeface="Handwriting - Dakota"/>
                <a:ea typeface="Shadows Into Light Two"/>
                <a:cs typeface="Handwriting - Dakota"/>
                <a:sym typeface="Shadows Into Light Two"/>
              </a:rPr>
              <a:t> work with farmers, doctors and scientists</a:t>
            </a:r>
            <a:endParaRPr lang="en-US" sz="2400" b="0" i="0" u="none" strike="noStrike" cap="none" baseline="0" dirty="0">
              <a:solidFill>
                <a:schemeClr val="bg1"/>
              </a:solidFill>
              <a:latin typeface="Handwriting - Dakota"/>
              <a:ea typeface="Shadows Into Light Two"/>
              <a:cs typeface="Handwriting - Dakota"/>
              <a:sym typeface="Shadows Into Light Two"/>
            </a:endParaRPr>
          </a:p>
        </p:txBody>
      </p:sp>
      <p:cxnSp>
        <p:nvCxnSpPr>
          <p:cNvPr id="5" name="Straight Connector 4"/>
          <p:cNvCxnSpPr/>
          <p:nvPr/>
        </p:nvCxnSpPr>
        <p:spPr>
          <a:xfrm>
            <a:off x="2872538" y="288344"/>
            <a:ext cx="0" cy="23183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8168" y="2877413"/>
            <a:ext cx="4422236" cy="1384995"/>
          </a:xfrm>
          <a:prstGeom prst="rect">
            <a:avLst/>
          </a:prstGeom>
        </p:spPr>
        <p:txBody>
          <a:bodyPr wrap="square">
            <a:spAutoFit/>
          </a:bodyPr>
          <a:lstStyle/>
          <a:p>
            <a:pPr lvl="0" algn="r">
              <a:buSzPct val="25000"/>
            </a:pPr>
            <a:r>
              <a:rPr lang="en-US" sz="2800" dirty="0" smtClean="0">
                <a:solidFill>
                  <a:schemeClr val="dk1"/>
                </a:solidFill>
                <a:latin typeface="Calibri"/>
                <a:ea typeface="Calibri"/>
                <a:cs typeface="Calibri"/>
                <a:sym typeface="Calibri"/>
              </a:rPr>
              <a:t>Describe a problem that biological engineers might be able to help you with…</a:t>
            </a:r>
            <a:endParaRPr lang="en-US" sz="2800" dirty="0">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091" y="4262408"/>
            <a:ext cx="2867025" cy="24479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0" y="3032813"/>
            <a:ext cx="3019425" cy="3629025"/>
          </a:xfrm>
          <a:prstGeom prst="rect">
            <a:avLst/>
          </a:prstGeom>
        </p:spPr>
      </p:pic>
    </p:spTree>
    <p:extLst>
      <p:ext uri="{BB962C8B-B14F-4D97-AF65-F5344CB8AC3E}">
        <p14:creationId xmlns:p14="http://schemas.microsoft.com/office/powerpoint/2010/main" val="54697335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026" name="Picture 2" descr="https://upload.wikimedia.org/wikipedia/commons/1/19/Blue-gree_algae_bloom_Lake_Er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61" y="2845479"/>
            <a:ext cx="4389120" cy="3291840"/>
          </a:xfrm>
          <a:prstGeom prst="rect">
            <a:avLst/>
          </a:prstGeom>
          <a:noFill/>
          <a:extLst>
            <a:ext uri="{909E8E84-426E-40DD-AFC4-6F175D3DCCD1}">
              <a14:hiddenFill xmlns:a14="http://schemas.microsoft.com/office/drawing/2010/main">
                <a:solidFill>
                  <a:srgbClr val="FFFFFF"/>
                </a:solidFill>
              </a14:hiddenFill>
            </a:ext>
          </a:extLst>
        </p:spPr>
      </p:pic>
      <p:sp>
        <p:nvSpPr>
          <p:cNvPr id="132" name="Shape 13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baseline="0" dirty="0">
                <a:solidFill>
                  <a:schemeClr val="bg1"/>
                </a:solidFill>
                <a:latin typeface="Calibri"/>
                <a:ea typeface="Calibri"/>
                <a:cs typeface="Calibri"/>
                <a:sym typeface="Calibri"/>
              </a:rPr>
              <a:t>Algae are Super Plants</a:t>
            </a:r>
          </a:p>
        </p:txBody>
      </p:sp>
      <p:sp>
        <p:nvSpPr>
          <p:cNvPr id="133" name="Shape 133"/>
          <p:cNvSpPr txBox="1">
            <a:spLocks noGrp="1"/>
          </p:cNvSpPr>
          <p:nvPr>
            <p:ph type="body" idx="1"/>
          </p:nvPr>
        </p:nvSpPr>
        <p:spPr>
          <a:xfrm>
            <a:off x="457200" y="1388807"/>
            <a:ext cx="8229600" cy="1240093"/>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100000"/>
              <a:buNone/>
            </a:pPr>
            <a:r>
              <a:rPr lang="en-US" sz="3000" b="0" i="0" u="none" strike="noStrike" cap="none" baseline="0" dirty="0">
                <a:solidFill>
                  <a:schemeClr val="bg1"/>
                </a:solidFill>
                <a:latin typeface="Calibri"/>
                <a:ea typeface="Calibri"/>
                <a:cs typeface="Calibri"/>
                <a:sym typeface="Calibri"/>
              </a:rPr>
              <a:t>Algae </a:t>
            </a:r>
            <a:r>
              <a:rPr lang="en-US" sz="3000" dirty="0" smtClean="0">
                <a:solidFill>
                  <a:schemeClr val="bg1"/>
                </a:solidFill>
                <a:latin typeface="Calibri"/>
                <a:ea typeface="Calibri"/>
                <a:cs typeface="Calibri"/>
                <a:sym typeface="Calibri"/>
              </a:rPr>
              <a:t>are</a:t>
            </a:r>
            <a:r>
              <a:rPr lang="en-US" sz="3000" b="0" i="0" u="none" strike="noStrike" cap="none" baseline="0" dirty="0" smtClean="0">
                <a:solidFill>
                  <a:schemeClr val="bg1"/>
                </a:solidFill>
                <a:latin typeface="Calibri"/>
                <a:ea typeface="Calibri"/>
                <a:cs typeface="Calibri"/>
                <a:sym typeface="Calibri"/>
              </a:rPr>
              <a:t> one </a:t>
            </a:r>
            <a:r>
              <a:rPr lang="en-US" sz="3000" b="0" i="0" u="none" strike="noStrike" cap="none" baseline="0" dirty="0">
                <a:solidFill>
                  <a:schemeClr val="bg1"/>
                </a:solidFill>
                <a:latin typeface="Calibri"/>
                <a:ea typeface="Calibri"/>
                <a:cs typeface="Calibri"/>
                <a:sym typeface="Calibri"/>
              </a:rPr>
              <a:t>type of teeny tiny plant that you can find growing in </a:t>
            </a:r>
            <a:r>
              <a:rPr lang="en-US" sz="3000" b="0" i="0" u="none" strike="noStrike" cap="none" baseline="0" dirty="0" smtClean="0">
                <a:solidFill>
                  <a:schemeClr val="bg1"/>
                </a:solidFill>
                <a:latin typeface="Calibri"/>
                <a:ea typeface="Calibri"/>
                <a:cs typeface="Calibri"/>
                <a:sym typeface="Calibri"/>
              </a:rPr>
              <a:t>lakes, ponds and </a:t>
            </a:r>
            <a:r>
              <a:rPr lang="en-US" sz="3000" b="0" i="0" u="none" strike="noStrike" cap="none" baseline="0" dirty="0">
                <a:solidFill>
                  <a:schemeClr val="bg1"/>
                </a:solidFill>
                <a:latin typeface="Calibri"/>
                <a:ea typeface="Calibri"/>
                <a:cs typeface="Calibri"/>
                <a:sym typeface="Calibri"/>
              </a:rPr>
              <a:t>swimming </a:t>
            </a:r>
            <a:r>
              <a:rPr lang="en-US" sz="3000" b="0" i="0" u="none" strike="noStrike" cap="none" baseline="0" dirty="0" smtClean="0">
                <a:solidFill>
                  <a:schemeClr val="bg1"/>
                </a:solidFill>
                <a:latin typeface="Calibri"/>
                <a:ea typeface="Calibri"/>
                <a:cs typeface="Calibri"/>
                <a:sym typeface="Calibri"/>
              </a:rPr>
              <a:t>pools</a:t>
            </a:r>
            <a:endParaRPr lang="en-US" sz="3000" b="0" i="0" u="none" strike="noStrike" cap="none" baseline="0" dirty="0">
              <a:solidFill>
                <a:schemeClr val="bg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0" marR="0" lvl="0" indent="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0" marR="0" lvl="0" indent="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342900" marR="0" lvl="0" indent="-13970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a:p>
            <a:pPr marL="0" marR="0" lvl="0" indent="0" algn="l" rtl="0">
              <a:spcBef>
                <a:spcPts val="640"/>
              </a:spcBef>
              <a:buClr>
                <a:schemeClr val="dk1"/>
              </a:buClr>
              <a:buFont typeface="Calibri"/>
              <a:buNone/>
            </a:pPr>
            <a:endParaRPr sz="3200" b="0" i="0" u="none" strike="noStrike" cap="none" baseline="0" dirty="0">
              <a:solidFill>
                <a:schemeClr val="dk1"/>
              </a:solidFill>
              <a:latin typeface="Calibri"/>
              <a:ea typeface="Calibri"/>
              <a:cs typeface="Calibri"/>
              <a:sym typeface="Calibri"/>
            </a:endParaRPr>
          </a:p>
        </p:txBody>
      </p:sp>
      <p:pic>
        <p:nvPicPr>
          <p:cNvPr id="138" name="Shape 138"/>
          <p:cNvPicPr preferRelativeResize="0"/>
          <p:nvPr/>
        </p:nvPicPr>
        <p:blipFill rotWithShape="1">
          <a:blip r:embed="rId4">
            <a:alphaModFix/>
          </a:blip>
          <a:srcRect r="4494" b="22557"/>
          <a:stretch/>
        </p:blipFill>
        <p:spPr>
          <a:xfrm>
            <a:off x="138545" y="2803914"/>
            <a:ext cx="4505062" cy="3494688"/>
          </a:xfrm>
          <a:prstGeom prst="rect">
            <a:avLst/>
          </a:prstGeom>
          <a:noFill/>
          <a:ln>
            <a:noFill/>
          </a:ln>
        </p:spPr>
      </p:pic>
      <p:pic>
        <p:nvPicPr>
          <p:cNvPr id="7170" name="Picture 2" descr="https://upload.wikimedia.org/wikipedia/commons/thumb/5/5e/Human_hair_at_400X.jpg/300px-Human_hair_at_400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607" y="2803914"/>
            <a:ext cx="4368047" cy="3494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p:nvPr/>
        </p:nvSpPr>
        <p:spPr>
          <a:xfrm>
            <a:off x="1345726" y="1371599"/>
            <a:ext cx="1642533" cy="62994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800" b="0" i="0" u="none" strike="noStrike" cap="none" baseline="0" dirty="0">
                <a:solidFill>
                  <a:schemeClr val="bg1"/>
                </a:solidFill>
                <a:latin typeface="Handwriting - Dakota"/>
                <a:ea typeface="Shadows Into Light Two"/>
                <a:cs typeface="Handwriting - Dakota"/>
                <a:sym typeface="Shadows Into Light Two"/>
              </a:rPr>
              <a:t>Algae</a:t>
            </a:r>
          </a:p>
        </p:txBody>
      </p:sp>
      <p:cxnSp>
        <p:nvCxnSpPr>
          <p:cNvPr id="145" name="Shape 145"/>
          <p:cNvCxnSpPr/>
          <p:nvPr/>
        </p:nvCxnSpPr>
        <p:spPr>
          <a:xfrm>
            <a:off x="3241785" y="731837"/>
            <a:ext cx="0" cy="1909464"/>
          </a:xfrm>
          <a:prstGeom prst="straightConnector1">
            <a:avLst/>
          </a:prstGeom>
          <a:noFill/>
          <a:ln w="9525" cap="flat">
            <a:solidFill>
              <a:schemeClr val="bg1"/>
            </a:solidFill>
            <a:prstDash val="solid"/>
            <a:round/>
            <a:headEnd type="none" w="med" len="med"/>
            <a:tailEnd type="none" w="med" len="med"/>
          </a:ln>
        </p:spPr>
      </p:cxnSp>
      <p:sp>
        <p:nvSpPr>
          <p:cNvPr id="146" name="Shape 146"/>
          <p:cNvSpPr/>
          <p:nvPr/>
        </p:nvSpPr>
        <p:spPr>
          <a:xfrm>
            <a:off x="1028700" y="512575"/>
            <a:ext cx="7086600" cy="2380750"/>
          </a:xfrm>
          <a:prstGeom prst="rect">
            <a:avLst/>
          </a:prstGeom>
          <a:noFill/>
          <a:ln w="38100" cap="flat" cmpd="sng">
            <a:solidFill>
              <a:srgbClr val="FFFF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Handwriting - Dakota"/>
              <a:ea typeface="Calibri"/>
              <a:cs typeface="Handwriting - Dakota"/>
              <a:sym typeface="Calibri"/>
            </a:endParaRPr>
          </a:p>
        </p:txBody>
      </p:sp>
      <p:sp>
        <p:nvSpPr>
          <p:cNvPr id="147" name="Shape 147"/>
          <p:cNvSpPr txBox="1"/>
          <p:nvPr/>
        </p:nvSpPr>
        <p:spPr>
          <a:xfrm>
            <a:off x="3486371" y="769408"/>
            <a:ext cx="4038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bg1"/>
                </a:solidFill>
                <a:latin typeface="Handwriting - Dakota"/>
                <a:ea typeface="Shadows Into Light Two"/>
                <a:cs typeface="Handwriting - Dakota"/>
                <a:sym typeface="Shadows Into Light Two"/>
              </a:rPr>
              <a:t>Very small plants </a:t>
            </a:r>
          </a:p>
        </p:txBody>
      </p:sp>
      <p:sp>
        <p:nvSpPr>
          <p:cNvPr id="150" name="Shape 150"/>
          <p:cNvSpPr txBox="1"/>
          <p:nvPr/>
        </p:nvSpPr>
        <p:spPr>
          <a:xfrm>
            <a:off x="3486371" y="1272350"/>
            <a:ext cx="4038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0" i="0" u="none" strike="noStrike" cap="none" baseline="0" dirty="0">
                <a:solidFill>
                  <a:schemeClr val="bg1"/>
                </a:solidFill>
                <a:latin typeface="Handwriting - Dakota"/>
                <a:ea typeface="Shadows Into Light Two"/>
                <a:cs typeface="Handwriting - Dakota"/>
                <a:sym typeface="Shadows Into Light Two"/>
              </a:rPr>
              <a:t>Live in </a:t>
            </a:r>
            <a:r>
              <a:rPr lang="en-US" sz="2400" b="0" i="0" u="none" strike="noStrike" cap="none" baseline="0" dirty="0" smtClean="0">
                <a:solidFill>
                  <a:schemeClr val="bg1"/>
                </a:solidFill>
                <a:latin typeface="Handwriting - Dakota"/>
                <a:ea typeface="Shadows Into Light Two"/>
                <a:cs typeface="Handwriting - Dakota"/>
                <a:sym typeface="Shadows Into Light Two"/>
              </a:rPr>
              <a:t>water in many places</a:t>
            </a:r>
            <a:r>
              <a:rPr lang="en-US" sz="2400" b="0" i="0" u="none" strike="noStrike" cap="none" dirty="0" smtClean="0">
                <a:solidFill>
                  <a:schemeClr val="bg1"/>
                </a:solidFill>
                <a:latin typeface="Handwriting - Dakota"/>
                <a:ea typeface="Shadows Into Light Two"/>
                <a:cs typeface="Handwriting - Dakota"/>
                <a:sym typeface="Shadows Into Light Two"/>
              </a:rPr>
              <a:t> around the world </a:t>
            </a:r>
            <a:endParaRPr lang="en-US" sz="2400" b="0" i="0" u="none" strike="noStrike" cap="none" baseline="0" dirty="0">
              <a:solidFill>
                <a:schemeClr val="bg1"/>
              </a:solidFill>
              <a:latin typeface="Handwriting - Dakota"/>
              <a:ea typeface="Shadows Into Light Two"/>
              <a:cs typeface="Handwriting - Dakota"/>
              <a:sym typeface="Shadows Into Light Two"/>
            </a:endParaRPr>
          </a:p>
        </p:txBody>
      </p:sp>
      <p:sp>
        <p:nvSpPr>
          <p:cNvPr id="151" name="Shape 151"/>
          <p:cNvSpPr txBox="1"/>
          <p:nvPr/>
        </p:nvSpPr>
        <p:spPr>
          <a:xfrm>
            <a:off x="3486371" y="2082837"/>
            <a:ext cx="4038599" cy="46166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bg1"/>
                </a:solidFill>
                <a:latin typeface="Handwriting - Dakota"/>
                <a:ea typeface="Shadows Into Light Two"/>
                <a:cs typeface="Handwriting - Dakota"/>
                <a:sym typeface="Shadows Into Light Two"/>
              </a:rPr>
              <a:t>They g</a:t>
            </a:r>
            <a:r>
              <a:rPr lang="en-US" sz="2400" b="0" i="0" u="none" strike="noStrike" cap="none" baseline="0" dirty="0" smtClean="0">
                <a:solidFill>
                  <a:schemeClr val="bg1"/>
                </a:solidFill>
                <a:latin typeface="Handwriting - Dakota"/>
                <a:ea typeface="Shadows Into Light Two"/>
                <a:cs typeface="Handwriting - Dakota"/>
                <a:sym typeface="Shadows Into Light Two"/>
              </a:rPr>
              <a:t>row </a:t>
            </a:r>
            <a:r>
              <a:rPr lang="en-US" sz="2400" b="0" i="0" u="none" strike="noStrike" cap="none" baseline="0" dirty="0">
                <a:solidFill>
                  <a:schemeClr val="bg1"/>
                </a:solidFill>
                <a:latin typeface="Handwriting - Dakota"/>
                <a:ea typeface="Shadows Into Light Two"/>
                <a:cs typeface="Handwriting - Dakota"/>
                <a:sym typeface="Shadows Into Light Two"/>
              </a:rPr>
              <a:t>fast</a:t>
            </a:r>
          </a:p>
        </p:txBody>
      </p:sp>
      <p:pic>
        <p:nvPicPr>
          <p:cNvPr id="13" name="Picture 4" descr="https://upload.wikimedia.org/wikipedia/commons/thumb/b/b0/Gephyrocapsa_oceanica_color.jpg/240px-Gephyrocapsa_oceanica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362" y="3242148"/>
            <a:ext cx="3017519" cy="3017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424" y="3242149"/>
            <a:ext cx="3429000" cy="3017520"/>
          </a:xfrm>
          <a:prstGeom prst="rect">
            <a:avLst/>
          </a:prstGeom>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p:bldP spid="150" grpId="0"/>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57200" y="136678"/>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baseline="0" dirty="0" smtClean="0">
                <a:solidFill>
                  <a:schemeClr val="bg1"/>
                </a:solidFill>
                <a:latin typeface="Calibri"/>
                <a:ea typeface="Calibri"/>
                <a:cs typeface="Calibri"/>
                <a:sym typeface="Calibri"/>
              </a:rPr>
              <a:t>Algae </a:t>
            </a:r>
            <a:r>
              <a:rPr lang="en-US" sz="4400" i="0" u="none" strike="noStrike" cap="none" baseline="0" dirty="0">
                <a:solidFill>
                  <a:schemeClr val="bg1"/>
                </a:solidFill>
                <a:latin typeface="Calibri"/>
                <a:ea typeface="Calibri"/>
                <a:cs typeface="Calibri"/>
                <a:sym typeface="Calibri"/>
              </a:rPr>
              <a:t>grow </a:t>
            </a:r>
            <a:r>
              <a:rPr lang="en-US" sz="4400" i="0" u="none" strike="noStrike" cap="none" baseline="0" dirty="0" smtClean="0">
                <a:solidFill>
                  <a:schemeClr val="bg1"/>
                </a:solidFill>
                <a:latin typeface="Calibri"/>
                <a:ea typeface="Calibri"/>
                <a:cs typeface="Calibri"/>
                <a:sym typeface="Calibri"/>
              </a:rPr>
              <a:t>“like weeds”</a:t>
            </a:r>
            <a:endParaRPr lang="en-US" sz="4400" i="0" u="none" strike="noStrike" cap="none" baseline="0" dirty="0">
              <a:solidFill>
                <a:schemeClr val="bg1"/>
              </a:solidFill>
              <a:latin typeface="Calibri"/>
              <a:ea typeface="Calibri"/>
              <a:cs typeface="Calibri"/>
              <a:sym typeface="Calibri"/>
            </a:endParaRPr>
          </a:p>
        </p:txBody>
      </p:sp>
      <p:sp>
        <p:nvSpPr>
          <p:cNvPr id="157" name="Shape 157"/>
          <p:cNvSpPr txBox="1">
            <a:spLocks noGrp="1"/>
          </p:cNvSpPr>
          <p:nvPr>
            <p:ph type="body" idx="1"/>
          </p:nvPr>
        </p:nvSpPr>
        <p:spPr>
          <a:xfrm>
            <a:off x="692331" y="1146443"/>
            <a:ext cx="7576458" cy="1238461"/>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Clr>
                <a:schemeClr val="dk1"/>
              </a:buClr>
              <a:buSzPct val="100000"/>
              <a:buNone/>
            </a:pPr>
            <a:r>
              <a:rPr lang="en-US" b="0" i="0" u="none" strike="noStrike" cap="none" baseline="0" dirty="0">
                <a:solidFill>
                  <a:schemeClr val="bg1"/>
                </a:solidFill>
                <a:latin typeface="Calibri"/>
                <a:ea typeface="Calibri"/>
                <a:cs typeface="Calibri"/>
                <a:sym typeface="Calibri"/>
              </a:rPr>
              <a:t>The </a:t>
            </a:r>
            <a:r>
              <a:rPr lang="en-US" b="0" i="0" u="none" strike="noStrike" cap="none" baseline="0" dirty="0" smtClean="0">
                <a:solidFill>
                  <a:schemeClr val="bg1"/>
                </a:solidFill>
                <a:latin typeface="Calibri"/>
                <a:ea typeface="Calibri"/>
                <a:cs typeface="Calibri"/>
                <a:sym typeface="Calibri"/>
              </a:rPr>
              <a:t>types </a:t>
            </a:r>
            <a:r>
              <a:rPr lang="en-US" b="0" i="0" u="none" strike="noStrike" cap="none" baseline="0" dirty="0">
                <a:solidFill>
                  <a:schemeClr val="bg1"/>
                </a:solidFill>
                <a:latin typeface="Calibri"/>
                <a:ea typeface="Calibri"/>
                <a:cs typeface="Calibri"/>
                <a:sym typeface="Calibri"/>
              </a:rPr>
              <a:t>of algae that </a:t>
            </a:r>
            <a:r>
              <a:rPr lang="en-US" b="0" i="0" u="none" strike="noStrike" cap="none" baseline="0" dirty="0" smtClean="0">
                <a:solidFill>
                  <a:schemeClr val="bg1"/>
                </a:solidFill>
                <a:latin typeface="Calibri"/>
                <a:ea typeface="Calibri"/>
                <a:cs typeface="Calibri"/>
                <a:sym typeface="Calibri"/>
              </a:rPr>
              <a:t>many engineers</a:t>
            </a:r>
            <a:r>
              <a:rPr lang="en-US" b="0" i="0" u="none" strike="noStrike" cap="none" dirty="0" smtClean="0">
                <a:solidFill>
                  <a:schemeClr val="bg1"/>
                </a:solidFill>
                <a:latin typeface="Calibri"/>
                <a:ea typeface="Calibri"/>
                <a:cs typeface="Calibri"/>
                <a:sym typeface="Calibri"/>
              </a:rPr>
              <a:t> use </a:t>
            </a:r>
            <a:r>
              <a:rPr lang="en-US" b="0" i="0" u="none" strike="noStrike" cap="none" baseline="0" dirty="0" smtClean="0">
                <a:solidFill>
                  <a:schemeClr val="bg1"/>
                </a:solidFill>
                <a:latin typeface="Calibri"/>
                <a:ea typeface="Calibri"/>
                <a:cs typeface="Calibri"/>
                <a:sym typeface="Calibri"/>
              </a:rPr>
              <a:t>grow twice </a:t>
            </a:r>
            <a:r>
              <a:rPr lang="en-US" b="0" i="0" u="none" strike="noStrike" cap="none" baseline="0" dirty="0">
                <a:solidFill>
                  <a:schemeClr val="bg1"/>
                </a:solidFill>
                <a:latin typeface="Calibri"/>
                <a:ea typeface="Calibri"/>
                <a:cs typeface="Calibri"/>
                <a:sym typeface="Calibri"/>
              </a:rPr>
              <a:t>their size in a </a:t>
            </a:r>
            <a:r>
              <a:rPr lang="en-US" b="0" i="0" u="none" strike="noStrike" cap="none" baseline="0" dirty="0" smtClean="0">
                <a:solidFill>
                  <a:schemeClr val="bg1"/>
                </a:solidFill>
                <a:latin typeface="Calibri"/>
                <a:ea typeface="Calibri"/>
                <a:cs typeface="Calibri"/>
                <a:sym typeface="Calibri"/>
              </a:rPr>
              <a:t>day! That’s fast. </a:t>
            </a:r>
          </a:p>
          <a:p>
            <a:pPr marL="0" marR="0" lvl="0" indent="0" algn="l" rtl="0">
              <a:spcBef>
                <a:spcPts val="0"/>
              </a:spcBef>
              <a:buClr>
                <a:schemeClr val="dk1"/>
              </a:buClr>
              <a:buSzPct val="100000"/>
              <a:buNone/>
            </a:pPr>
            <a:r>
              <a:rPr lang="en-US" sz="2800" b="0" i="0" u="none" strike="noStrike" cap="none" baseline="0" dirty="0" smtClean="0">
                <a:solidFill>
                  <a:schemeClr val="dk1"/>
                </a:solidFill>
                <a:latin typeface="Calibri"/>
                <a:ea typeface="Calibri"/>
                <a:cs typeface="Calibri"/>
                <a:sym typeface="Calibri"/>
              </a:rPr>
              <a:t>Compared to human growth,</a:t>
            </a:r>
            <a:r>
              <a:rPr lang="en-US" sz="2800" b="0" i="0" u="none" strike="noStrike" cap="none" dirty="0" smtClean="0">
                <a:solidFill>
                  <a:schemeClr val="dk1"/>
                </a:solidFill>
                <a:latin typeface="Calibri"/>
                <a:ea typeface="Calibri"/>
                <a:cs typeface="Calibri"/>
                <a:sym typeface="Calibri"/>
              </a:rPr>
              <a:t> it would be like:</a:t>
            </a:r>
            <a:endParaRPr lang="en-US" sz="2800" b="0" i="0" u="none" strike="noStrike" cap="none" baseline="0" dirty="0">
              <a:solidFill>
                <a:schemeClr val="dk1"/>
              </a:solidFill>
              <a:latin typeface="Calibri"/>
              <a:ea typeface="Calibri"/>
              <a:cs typeface="Calibri"/>
              <a:sym typeface="Calibri"/>
            </a:endParaRPr>
          </a:p>
        </p:txBody>
      </p:sp>
      <p:sp>
        <p:nvSpPr>
          <p:cNvPr id="159" name="Shape 159"/>
          <p:cNvSpPr txBox="1"/>
          <p:nvPr/>
        </p:nvSpPr>
        <p:spPr>
          <a:xfrm>
            <a:off x="2786724" y="3629016"/>
            <a:ext cx="4838158" cy="533496"/>
          </a:xfrm>
          <a:prstGeom prst="rect">
            <a:avLst/>
          </a:prstGeom>
          <a:noFill/>
          <a:ln>
            <a:noFill/>
          </a:ln>
        </p:spPr>
        <p:txBody>
          <a:bodyPr lIns="91425" tIns="45700" rIns="91425" bIns="45700" anchor="t" anchorCtr="0">
            <a:noAutofit/>
          </a:bodyPr>
          <a:lstStyle/>
          <a:p>
            <a:pPr lvl="1">
              <a:buSzPct val="25000"/>
            </a:pPr>
            <a:r>
              <a:rPr lang="en-US" sz="2400" dirty="0" smtClean="0">
                <a:solidFill>
                  <a:schemeClr val="dk1"/>
                </a:solidFill>
                <a:latin typeface="Calibri"/>
                <a:ea typeface="Calibri"/>
                <a:cs typeface="Calibri"/>
                <a:sym typeface="Calibri"/>
              </a:rPr>
              <a:t>By </a:t>
            </a:r>
            <a:r>
              <a:rPr lang="en-US" sz="2400" b="0" i="0" u="none" strike="noStrike" cap="none" baseline="0" dirty="0" smtClean="0">
                <a:solidFill>
                  <a:schemeClr val="dk1"/>
                </a:solidFill>
                <a:latin typeface="Calibri"/>
                <a:ea typeface="Calibri"/>
                <a:cs typeface="Calibri"/>
                <a:sym typeface="Calibri"/>
              </a:rPr>
              <a:t>Tuesday, you </a:t>
            </a:r>
            <a:r>
              <a:rPr lang="en-US" sz="2400" b="0" i="0" u="none" strike="noStrike" cap="none" baseline="0" dirty="0">
                <a:solidFill>
                  <a:schemeClr val="dk1"/>
                </a:solidFill>
                <a:latin typeface="Calibri"/>
                <a:ea typeface="Calibri"/>
                <a:cs typeface="Calibri"/>
                <a:sym typeface="Calibri"/>
              </a:rPr>
              <a:t>weigh 100 pounds.</a:t>
            </a:r>
          </a:p>
          <a:p>
            <a:pPr marL="0" marR="0" lvl="0" indent="0" algn="l" rtl="0">
              <a:spcBef>
                <a:spcPts val="0"/>
              </a:spcBef>
              <a:buNone/>
            </a:pPr>
            <a:endParaRPr sz="2400" b="0" i="0" u="none" strike="noStrike" cap="none" baseline="0" dirty="0">
              <a:solidFill>
                <a:schemeClr val="dk1"/>
              </a:solidFill>
              <a:latin typeface="Calibri"/>
              <a:ea typeface="Calibri"/>
              <a:cs typeface="Calibri"/>
              <a:sym typeface="Calibri"/>
            </a:endParaRPr>
          </a:p>
        </p:txBody>
      </p:sp>
      <p:sp>
        <p:nvSpPr>
          <p:cNvPr id="160" name="Shape 160"/>
          <p:cNvSpPr txBox="1"/>
          <p:nvPr/>
        </p:nvSpPr>
        <p:spPr>
          <a:xfrm>
            <a:off x="2786724" y="5032940"/>
            <a:ext cx="5695406" cy="511947"/>
          </a:xfrm>
          <a:prstGeom prst="rect">
            <a:avLst/>
          </a:prstGeom>
          <a:noFill/>
          <a:ln>
            <a:noFill/>
          </a:ln>
        </p:spPr>
        <p:txBody>
          <a:bodyPr lIns="91425" tIns="45700" rIns="91425" bIns="45700" anchor="ctr" anchorCtr="0">
            <a:noAutofit/>
          </a:bodyPr>
          <a:lstStyle/>
          <a:p>
            <a:pPr marR="0" lvl="1" indent="0"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By </a:t>
            </a:r>
            <a:r>
              <a:rPr lang="en-US" sz="2400" b="0" i="0" u="none" strike="noStrike" cap="none" baseline="0" dirty="0">
                <a:solidFill>
                  <a:schemeClr val="dk1"/>
                </a:solidFill>
                <a:latin typeface="Calibri"/>
                <a:ea typeface="Calibri"/>
                <a:cs typeface="Calibri"/>
                <a:sym typeface="Calibri"/>
              </a:rPr>
              <a:t>Friday, you would weigh </a:t>
            </a:r>
            <a:r>
              <a:rPr lang="en-US" sz="2400" dirty="0">
                <a:solidFill>
                  <a:schemeClr val="dk1"/>
                </a:solidFill>
                <a:latin typeface="Calibri"/>
                <a:ea typeface="Calibri"/>
                <a:cs typeface="Calibri"/>
                <a:sym typeface="Calibri"/>
              </a:rPr>
              <a:t>8</a:t>
            </a:r>
            <a:r>
              <a:rPr lang="en-US" sz="2400" b="0" i="0" u="none" strike="noStrike" cap="none" baseline="0" dirty="0" smtClean="0">
                <a:solidFill>
                  <a:schemeClr val="dk1"/>
                </a:solidFill>
                <a:latin typeface="Calibri"/>
                <a:ea typeface="Calibri"/>
                <a:cs typeface="Calibri"/>
                <a:sym typeface="Calibri"/>
              </a:rPr>
              <a:t>00 </a:t>
            </a:r>
            <a:r>
              <a:rPr lang="en-US" sz="2400" b="0" i="0" u="none" strike="noStrike" cap="none" baseline="0" dirty="0">
                <a:solidFill>
                  <a:schemeClr val="dk1"/>
                </a:solidFill>
                <a:latin typeface="Calibri"/>
                <a:ea typeface="Calibri"/>
                <a:cs typeface="Calibri"/>
                <a:sym typeface="Calibri"/>
              </a:rPr>
              <a:t>pounds</a:t>
            </a:r>
            <a:r>
              <a:rPr lang="en-US" sz="2400" b="0" i="0" u="none" strike="noStrike" cap="none" baseline="0" dirty="0" smtClean="0">
                <a:solidFill>
                  <a:schemeClr val="dk1"/>
                </a:solidFill>
                <a:latin typeface="Calibri"/>
                <a:ea typeface="Calibri"/>
                <a:cs typeface="Calibri"/>
                <a:sym typeface="Calibri"/>
              </a:rPr>
              <a:t>!</a:t>
            </a:r>
            <a:endParaRPr sz="2400" b="0" i="0" u="none" strike="noStrike" cap="none" baseline="0" dirty="0">
              <a:solidFill>
                <a:schemeClr val="dk1"/>
              </a:solidFill>
              <a:latin typeface="Calibri"/>
              <a:ea typeface="Calibri"/>
              <a:cs typeface="Calibri"/>
              <a:sym typeface="Calibri"/>
            </a:endParaRPr>
          </a:p>
        </p:txBody>
      </p:sp>
      <p:sp>
        <p:nvSpPr>
          <p:cNvPr id="161" name="Shape 161"/>
          <p:cNvSpPr txBox="1"/>
          <p:nvPr/>
        </p:nvSpPr>
        <p:spPr>
          <a:xfrm>
            <a:off x="1805741" y="6031048"/>
            <a:ext cx="6801029" cy="524840"/>
          </a:xfrm>
          <a:prstGeom prst="rect">
            <a:avLst/>
          </a:prstGeom>
          <a:noFill/>
          <a:ln>
            <a:noFill/>
          </a:ln>
        </p:spPr>
        <p:txBody>
          <a:bodyPr lIns="91425" tIns="45700" rIns="91425" bIns="45700" anchor="t" anchorCtr="0">
            <a:noAutofit/>
          </a:bodyPr>
          <a:lstStyle/>
          <a:p>
            <a:pPr marL="457200" marR="0" lvl="1" indent="0" algn="r" rtl="0">
              <a:spcBef>
                <a:spcPts val="0"/>
              </a:spcBef>
              <a:buSzPct val="25000"/>
              <a:buNone/>
            </a:pPr>
            <a:r>
              <a:rPr lang="en-US" sz="2800" b="0" i="1" u="none" strike="noStrike" cap="none" baseline="0" dirty="0" smtClean="0">
                <a:solidFill>
                  <a:schemeClr val="dk1"/>
                </a:solidFill>
                <a:latin typeface="Calibri"/>
                <a:ea typeface="Calibri"/>
                <a:cs typeface="Calibri"/>
                <a:sym typeface="Calibri"/>
              </a:rPr>
              <a:t>From where </a:t>
            </a:r>
            <a:r>
              <a:rPr lang="en-US" sz="2800" b="0" i="1" u="none" strike="noStrike" cap="none" baseline="0" dirty="0">
                <a:solidFill>
                  <a:schemeClr val="dk1"/>
                </a:solidFill>
                <a:latin typeface="Calibri"/>
                <a:ea typeface="Calibri"/>
                <a:cs typeface="Calibri"/>
                <a:sym typeface="Calibri"/>
              </a:rPr>
              <a:t>does </a:t>
            </a:r>
            <a:r>
              <a:rPr lang="en-US" sz="2800" i="1" dirty="0" smtClean="0">
                <a:solidFill>
                  <a:schemeClr val="dk1"/>
                </a:solidFill>
                <a:latin typeface="Calibri"/>
                <a:ea typeface="Calibri"/>
                <a:cs typeface="Calibri"/>
                <a:sym typeface="Calibri"/>
              </a:rPr>
              <a:t>the</a:t>
            </a:r>
            <a:r>
              <a:rPr lang="en-US" sz="2800" b="0" i="1" u="none" strike="noStrike" cap="none" baseline="0" dirty="0" smtClean="0">
                <a:solidFill>
                  <a:schemeClr val="dk1"/>
                </a:solidFill>
                <a:latin typeface="Calibri"/>
                <a:ea typeface="Calibri"/>
                <a:cs typeface="Calibri"/>
                <a:sym typeface="Calibri"/>
              </a:rPr>
              <a:t> alga growth come?</a:t>
            </a:r>
            <a:endParaRPr lang="en-US" sz="2800" b="0" i="1" u="none" strike="noStrike" cap="none" baseline="0" dirty="0">
              <a:solidFill>
                <a:schemeClr val="dk1"/>
              </a:solidFill>
              <a:latin typeface="Calibri"/>
              <a:ea typeface="Calibri"/>
              <a:cs typeface="Calibri"/>
              <a:sym typeface="Calibri"/>
            </a:endParaRPr>
          </a:p>
          <a:p>
            <a:pPr marL="0" marR="0" lvl="0" indent="0" algn="r" rtl="0">
              <a:spcBef>
                <a:spcPts val="0"/>
              </a:spcBef>
              <a:buNone/>
            </a:pPr>
            <a:endParaRPr sz="1800" b="0" i="0" u="none" strike="noStrike" cap="none" baseline="0" dirty="0">
              <a:solidFill>
                <a:schemeClr val="dk1"/>
              </a:solidFill>
              <a:latin typeface="Calibri"/>
              <a:ea typeface="Calibri"/>
              <a:cs typeface="Calibri"/>
              <a:sym typeface="Calibri"/>
            </a:endParaRPr>
          </a:p>
        </p:txBody>
      </p:sp>
      <p:sp>
        <p:nvSpPr>
          <p:cNvPr id="162" name="Shape 162"/>
          <p:cNvSpPr/>
          <p:nvPr/>
        </p:nvSpPr>
        <p:spPr>
          <a:xfrm>
            <a:off x="1665813" y="3015772"/>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0" name="Shape 159"/>
          <p:cNvSpPr txBox="1"/>
          <p:nvPr/>
        </p:nvSpPr>
        <p:spPr>
          <a:xfrm>
            <a:off x="2786724" y="4329423"/>
            <a:ext cx="5752558" cy="503451"/>
          </a:xfrm>
          <a:prstGeom prst="rect">
            <a:avLst/>
          </a:prstGeom>
          <a:noFill/>
          <a:ln>
            <a:noFill/>
          </a:ln>
        </p:spPr>
        <p:txBody>
          <a:bodyPr lIns="91425" tIns="45700" rIns="91425" bIns="45700" anchor="t" anchorCtr="0">
            <a:noAutofit/>
          </a:bodyPr>
          <a:lstStyle/>
          <a:p>
            <a:pPr marR="0" lvl="1" indent="0" algn="l"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How much would you weigh</a:t>
            </a:r>
            <a:r>
              <a:rPr lang="en-US" sz="2400" b="0" i="0" u="none" strike="noStrike" cap="none" dirty="0" smtClean="0">
                <a:solidFill>
                  <a:schemeClr val="dk1"/>
                </a:solidFill>
                <a:latin typeface="Calibri"/>
                <a:ea typeface="Calibri"/>
                <a:cs typeface="Calibri"/>
                <a:sym typeface="Calibri"/>
              </a:rPr>
              <a:t> on Wednesday?</a:t>
            </a:r>
          </a:p>
        </p:txBody>
      </p:sp>
      <p:grpSp>
        <p:nvGrpSpPr>
          <p:cNvPr id="3" name="Group 2"/>
          <p:cNvGrpSpPr/>
          <p:nvPr/>
        </p:nvGrpSpPr>
        <p:grpSpPr>
          <a:xfrm>
            <a:off x="1605504" y="3571659"/>
            <a:ext cx="422385" cy="354362"/>
            <a:chOff x="1191331" y="2987517"/>
            <a:chExt cx="422385" cy="354362"/>
          </a:xfrm>
        </p:grpSpPr>
        <p:sp>
          <p:nvSpPr>
            <p:cNvPr id="12" name="Shape 162"/>
            <p:cNvSpPr/>
            <p:nvPr/>
          </p:nvSpPr>
          <p:spPr>
            <a:xfrm>
              <a:off x="1359716" y="3087879"/>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3" name="Shape 162"/>
            <p:cNvSpPr/>
            <p:nvPr/>
          </p:nvSpPr>
          <p:spPr>
            <a:xfrm>
              <a:off x="1191331" y="2987517"/>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4" name="Group 3"/>
          <p:cNvGrpSpPr/>
          <p:nvPr/>
        </p:nvGrpSpPr>
        <p:grpSpPr>
          <a:xfrm>
            <a:off x="1574925" y="4249981"/>
            <a:ext cx="533875" cy="490680"/>
            <a:chOff x="1217341" y="3861069"/>
            <a:chExt cx="533875" cy="490680"/>
          </a:xfrm>
        </p:grpSpPr>
        <p:sp>
          <p:nvSpPr>
            <p:cNvPr id="14" name="Shape 162"/>
            <p:cNvSpPr/>
            <p:nvPr/>
          </p:nvSpPr>
          <p:spPr>
            <a:xfrm>
              <a:off x="1497216" y="4097749"/>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5" name="Shape 162"/>
            <p:cNvSpPr/>
            <p:nvPr/>
          </p:nvSpPr>
          <p:spPr>
            <a:xfrm>
              <a:off x="1445465" y="3890837"/>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6" name="Shape 162"/>
            <p:cNvSpPr/>
            <p:nvPr/>
          </p:nvSpPr>
          <p:spPr>
            <a:xfrm>
              <a:off x="1275304" y="4071111"/>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7" name="Shape 162"/>
            <p:cNvSpPr/>
            <p:nvPr/>
          </p:nvSpPr>
          <p:spPr>
            <a:xfrm>
              <a:off x="1217341" y="3861069"/>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grpSp>
        <p:nvGrpSpPr>
          <p:cNvPr id="2" name="Group 1"/>
          <p:cNvGrpSpPr/>
          <p:nvPr/>
        </p:nvGrpSpPr>
        <p:grpSpPr>
          <a:xfrm>
            <a:off x="1367556" y="4978230"/>
            <a:ext cx="1038663" cy="1008912"/>
            <a:chOff x="785234" y="4709546"/>
            <a:chExt cx="1038663" cy="1008912"/>
          </a:xfrm>
        </p:grpSpPr>
        <p:sp>
          <p:nvSpPr>
            <p:cNvPr id="18" name="Shape 162"/>
            <p:cNvSpPr/>
            <p:nvPr/>
          </p:nvSpPr>
          <p:spPr>
            <a:xfrm>
              <a:off x="1445331" y="4946226"/>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19" name="Shape 162"/>
            <p:cNvSpPr/>
            <p:nvPr/>
          </p:nvSpPr>
          <p:spPr>
            <a:xfrm>
              <a:off x="1393580" y="4739314"/>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0" name="Shape 162"/>
            <p:cNvSpPr/>
            <p:nvPr/>
          </p:nvSpPr>
          <p:spPr>
            <a:xfrm>
              <a:off x="1223419" y="4919588"/>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1" name="Shape 162"/>
            <p:cNvSpPr/>
            <p:nvPr/>
          </p:nvSpPr>
          <p:spPr>
            <a:xfrm>
              <a:off x="1165456" y="4709546"/>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2" name="Shape 162"/>
            <p:cNvSpPr/>
            <p:nvPr/>
          </p:nvSpPr>
          <p:spPr>
            <a:xfrm>
              <a:off x="1569897" y="5300893"/>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3" name="Shape 162"/>
            <p:cNvSpPr/>
            <p:nvPr/>
          </p:nvSpPr>
          <p:spPr>
            <a:xfrm>
              <a:off x="1518146" y="5093981"/>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4" name="Shape 162"/>
            <p:cNvSpPr/>
            <p:nvPr/>
          </p:nvSpPr>
          <p:spPr>
            <a:xfrm>
              <a:off x="1347985" y="5274255"/>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5" name="Shape 162"/>
            <p:cNvSpPr/>
            <p:nvPr/>
          </p:nvSpPr>
          <p:spPr>
            <a:xfrm>
              <a:off x="1290022" y="5064213"/>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6" name="Shape 162"/>
            <p:cNvSpPr/>
            <p:nvPr/>
          </p:nvSpPr>
          <p:spPr>
            <a:xfrm>
              <a:off x="1065109" y="5109791"/>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7" name="Shape 162"/>
            <p:cNvSpPr/>
            <p:nvPr/>
          </p:nvSpPr>
          <p:spPr>
            <a:xfrm>
              <a:off x="1013358" y="4902879"/>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8" name="Shape 162"/>
            <p:cNvSpPr/>
            <p:nvPr/>
          </p:nvSpPr>
          <p:spPr>
            <a:xfrm>
              <a:off x="843197" y="5083153"/>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9" name="Shape 162"/>
            <p:cNvSpPr/>
            <p:nvPr/>
          </p:nvSpPr>
          <p:spPr>
            <a:xfrm>
              <a:off x="785234" y="4873111"/>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0" name="Shape 162"/>
            <p:cNvSpPr/>
            <p:nvPr/>
          </p:nvSpPr>
          <p:spPr>
            <a:xfrm>
              <a:off x="1189675" y="5464458"/>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1" name="Shape 162"/>
            <p:cNvSpPr/>
            <p:nvPr/>
          </p:nvSpPr>
          <p:spPr>
            <a:xfrm>
              <a:off x="1137924" y="5257546"/>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2" name="Shape 162"/>
            <p:cNvSpPr/>
            <p:nvPr/>
          </p:nvSpPr>
          <p:spPr>
            <a:xfrm>
              <a:off x="967763" y="5437820"/>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33" name="Shape 162"/>
            <p:cNvSpPr/>
            <p:nvPr/>
          </p:nvSpPr>
          <p:spPr>
            <a:xfrm>
              <a:off x="909800" y="5227778"/>
              <a:ext cx="254000" cy="254000"/>
            </a:xfrm>
            <a:prstGeom prst="ellipse">
              <a:avLst/>
            </a:prstGeom>
            <a:solidFill>
              <a:srgbClr val="76923C"/>
            </a:solidFill>
            <a:ln w="9525" cap="flat">
              <a:solidFill>
                <a:srgbClr val="4F622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grpSp>
      <p:sp>
        <p:nvSpPr>
          <p:cNvPr id="34" name="Shape 160"/>
          <p:cNvSpPr txBox="1"/>
          <p:nvPr/>
        </p:nvSpPr>
        <p:spPr>
          <a:xfrm>
            <a:off x="2786724" y="2922252"/>
            <a:ext cx="4663440" cy="564525"/>
          </a:xfrm>
          <a:prstGeom prst="rect">
            <a:avLst/>
          </a:prstGeom>
          <a:noFill/>
          <a:ln>
            <a:noFill/>
          </a:ln>
        </p:spPr>
        <p:txBody>
          <a:bodyPr lIns="91425" tIns="45700" rIns="91425" bIns="45700" anchor="ctr" anchorCtr="0">
            <a:noAutofit/>
          </a:bodyPr>
          <a:lstStyle/>
          <a:p>
            <a:pPr marR="0" lvl="1" indent="0" rtl="0">
              <a:spcBef>
                <a:spcPts val="0"/>
              </a:spcBef>
              <a:buSzPct val="25000"/>
              <a:buNone/>
            </a:pPr>
            <a:r>
              <a:rPr lang="en-US" sz="2400" b="0" i="0" u="none" strike="noStrike" cap="none" baseline="0" dirty="0" smtClean="0">
                <a:solidFill>
                  <a:schemeClr val="dk1"/>
                </a:solidFill>
                <a:latin typeface="Calibri"/>
                <a:ea typeface="Calibri"/>
                <a:cs typeface="Calibri"/>
                <a:sym typeface="Calibri"/>
              </a:rPr>
              <a:t>On Monday, you weigh 50 pounds</a:t>
            </a:r>
            <a:endParaRPr sz="2400" b="0" i="0" u="none" strike="noStrike" cap="none" baseline="0" dirty="0">
              <a:solidFill>
                <a:schemeClr val="dk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1" grpId="0"/>
      <p:bldP spid="162" grpId="0" animBg="1"/>
      <p:bldP spid="1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i="0" u="none" strike="noStrike" cap="none" baseline="0" dirty="0">
                <a:solidFill>
                  <a:schemeClr val="bg1"/>
                </a:solidFill>
                <a:latin typeface="Calibri"/>
                <a:ea typeface="Calibri"/>
                <a:cs typeface="Calibri"/>
                <a:sym typeface="Calibri"/>
              </a:rPr>
              <a:t>Plants Photosynthesize</a:t>
            </a:r>
          </a:p>
        </p:txBody>
      </p:sp>
      <p:sp>
        <p:nvSpPr>
          <p:cNvPr id="172" name="Shape 172"/>
          <p:cNvSpPr txBox="1"/>
          <p:nvPr/>
        </p:nvSpPr>
        <p:spPr>
          <a:xfrm>
            <a:off x="707689" y="1440471"/>
            <a:ext cx="3657600" cy="645709"/>
          </a:xfrm>
          <a:prstGeom prst="rect">
            <a:avLst/>
          </a:prstGeom>
          <a:noFill/>
          <a:ln>
            <a:noFill/>
          </a:ln>
        </p:spPr>
        <p:txBody>
          <a:bodyPr lIns="91425" tIns="91425" rIns="91425" bIns="91425" anchor="t" anchorCtr="0">
            <a:noAutofit/>
          </a:bodyPr>
          <a:lstStyle/>
          <a:p>
            <a:pPr lvl="0" rtl="0">
              <a:spcBef>
                <a:spcPts val="0"/>
              </a:spcBef>
              <a:buClr>
                <a:schemeClr val="dk1"/>
              </a:buClr>
              <a:buSzPct val="100000"/>
            </a:pPr>
            <a:r>
              <a:rPr lang="en-US" sz="3200" dirty="0">
                <a:solidFill>
                  <a:schemeClr val="dk1"/>
                </a:solidFill>
                <a:latin typeface="Calibri"/>
                <a:ea typeface="Calibri"/>
                <a:cs typeface="Calibri"/>
                <a:sym typeface="Calibri"/>
              </a:rPr>
              <a:t>Photo </a:t>
            </a:r>
            <a:r>
              <a:rPr lang="en-US" sz="3200" dirty="0" smtClean="0">
                <a:solidFill>
                  <a:schemeClr val="dk1"/>
                </a:solidFill>
                <a:latin typeface="Calibri"/>
                <a:ea typeface="Calibri"/>
                <a:cs typeface="Calibri"/>
                <a:sym typeface="Calibri"/>
              </a:rPr>
              <a:t>= </a:t>
            </a:r>
            <a:r>
              <a:rPr lang="en-US" sz="3200" dirty="0">
                <a:solidFill>
                  <a:schemeClr val="dk1"/>
                </a:solidFill>
                <a:latin typeface="Calibri"/>
                <a:ea typeface="Calibri"/>
                <a:cs typeface="Calibri"/>
                <a:sym typeface="Calibri"/>
              </a:rPr>
              <a:t>light</a:t>
            </a:r>
          </a:p>
          <a:p>
            <a:pPr lvl="0" rtl="0">
              <a:spcBef>
                <a:spcPts val="0"/>
              </a:spcBef>
              <a:buNone/>
            </a:pPr>
            <a:endParaRPr sz="3200" dirty="0">
              <a:solidFill>
                <a:schemeClr val="dk1"/>
              </a:solidFill>
            </a:endParaRPr>
          </a:p>
          <a:p>
            <a:pPr>
              <a:spcBef>
                <a:spcPts val="0"/>
              </a:spcBef>
              <a:buNone/>
            </a:pPr>
            <a:endParaRPr sz="3200" dirty="0"/>
          </a:p>
        </p:txBody>
      </p:sp>
      <p:sp>
        <p:nvSpPr>
          <p:cNvPr id="173" name="Shape 173"/>
          <p:cNvSpPr txBox="1"/>
          <p:nvPr/>
        </p:nvSpPr>
        <p:spPr>
          <a:xfrm>
            <a:off x="702439" y="1989728"/>
            <a:ext cx="7325700" cy="615822"/>
          </a:xfrm>
          <a:prstGeom prst="rect">
            <a:avLst/>
          </a:prstGeom>
          <a:noFill/>
          <a:ln>
            <a:noFill/>
          </a:ln>
        </p:spPr>
        <p:txBody>
          <a:bodyPr lIns="91425" tIns="91425" rIns="91425" bIns="91425" anchor="t" anchorCtr="0">
            <a:noAutofit/>
          </a:bodyPr>
          <a:lstStyle/>
          <a:p>
            <a:pPr marL="25400" lvl="0">
              <a:spcBef>
                <a:spcPts val="0"/>
              </a:spcBef>
              <a:buClr>
                <a:srgbClr val="000000"/>
              </a:buClr>
              <a:buSzPct val="100000"/>
            </a:pPr>
            <a:r>
              <a:rPr lang="en-US" sz="3200" dirty="0">
                <a:solidFill>
                  <a:schemeClr val="dk1"/>
                </a:solidFill>
                <a:latin typeface="Calibri"/>
                <a:ea typeface="Calibri"/>
                <a:cs typeface="Calibri"/>
                <a:sym typeface="Calibri"/>
              </a:rPr>
              <a:t>Synthesize </a:t>
            </a:r>
            <a:r>
              <a:rPr lang="en-US" sz="3200" dirty="0" smtClean="0">
                <a:solidFill>
                  <a:schemeClr val="dk1"/>
                </a:solidFill>
                <a:latin typeface="Calibri"/>
                <a:ea typeface="Calibri"/>
                <a:cs typeface="Calibri"/>
                <a:sym typeface="Calibri"/>
              </a:rPr>
              <a:t>= to make</a:t>
            </a:r>
            <a:r>
              <a:rPr lang="en-US" sz="3200" dirty="0">
                <a:solidFill>
                  <a:schemeClr val="dk1"/>
                </a:solidFill>
                <a:latin typeface="Calibri"/>
                <a:ea typeface="Calibri"/>
                <a:cs typeface="Calibri"/>
                <a:sym typeface="Calibri"/>
              </a:rPr>
              <a:t>, usually a </a:t>
            </a:r>
            <a:r>
              <a:rPr lang="en-US" sz="3200" dirty="0" smtClean="0">
                <a:solidFill>
                  <a:schemeClr val="dk1"/>
                </a:solidFill>
                <a:latin typeface="Calibri"/>
                <a:ea typeface="Calibri"/>
                <a:cs typeface="Calibri"/>
                <a:sym typeface="Calibri"/>
              </a:rPr>
              <a:t>chemical</a:t>
            </a:r>
            <a:endParaRPr lang="en-US" sz="3200" dirty="0">
              <a:solidFill>
                <a:schemeClr val="dk1"/>
              </a:solidFill>
              <a:latin typeface="Calibri"/>
              <a:ea typeface="Calibri"/>
              <a:cs typeface="Calibri"/>
              <a:sym typeface="Calibri"/>
            </a:endParaRPr>
          </a:p>
        </p:txBody>
      </p:sp>
      <p:sp>
        <p:nvSpPr>
          <p:cNvPr id="2" name="Sun 1"/>
          <p:cNvSpPr/>
          <p:nvPr/>
        </p:nvSpPr>
        <p:spPr>
          <a:xfrm>
            <a:off x="1075394" y="2859763"/>
            <a:ext cx="2183050" cy="1999145"/>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ibri" panose="020F0502020204030204" pitchFamily="34" charset="0"/>
                <a:cs typeface="Calibri" panose="020F0502020204030204" pitchFamily="34" charset="0"/>
              </a:rPr>
              <a:t>light</a:t>
            </a:r>
            <a:endParaRPr lang="en-US" sz="2400" b="1" dirty="0">
              <a:solidFill>
                <a:schemeClr val="tx1"/>
              </a:solidFill>
              <a:latin typeface="Calibri" panose="020F0502020204030204" pitchFamily="34" charset="0"/>
              <a:cs typeface="Calibri" panose="020F0502020204030204" pitchFamily="34" charset="0"/>
            </a:endParaRPr>
          </a:p>
        </p:txBody>
      </p:sp>
      <p:sp>
        <p:nvSpPr>
          <p:cNvPr id="3" name="Cloud 2"/>
          <p:cNvSpPr/>
          <p:nvPr/>
        </p:nvSpPr>
        <p:spPr>
          <a:xfrm>
            <a:off x="5332550" y="3961656"/>
            <a:ext cx="913264" cy="616370"/>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a:off x="5943041" y="3473837"/>
            <a:ext cx="1395146" cy="872477"/>
          </a:xfrm>
          <a:prstGeom prst="cloud">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ardrop 3"/>
          <p:cNvSpPr/>
          <p:nvPr/>
        </p:nvSpPr>
        <p:spPr>
          <a:xfrm rot="-2700000">
            <a:off x="5981500" y="4768660"/>
            <a:ext cx="267326" cy="2944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p:cNvSpPr/>
          <p:nvPr/>
        </p:nvSpPr>
        <p:spPr>
          <a:xfrm rot="-2700000">
            <a:off x="6438791" y="5202509"/>
            <a:ext cx="267326" cy="2944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ardrop 12"/>
          <p:cNvSpPr/>
          <p:nvPr/>
        </p:nvSpPr>
        <p:spPr>
          <a:xfrm rot="-2700000">
            <a:off x="5902049" y="5552572"/>
            <a:ext cx="267326" cy="29447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ardrop 14"/>
          <p:cNvSpPr/>
          <p:nvPr/>
        </p:nvSpPr>
        <p:spPr>
          <a:xfrm rot="12957816">
            <a:off x="4728702" y="5547983"/>
            <a:ext cx="481375" cy="492624"/>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ardrop 15"/>
          <p:cNvSpPr/>
          <p:nvPr/>
        </p:nvSpPr>
        <p:spPr>
          <a:xfrm rot="11053266">
            <a:off x="4448503" y="4865258"/>
            <a:ext cx="267326" cy="294478"/>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ardrop 16"/>
          <p:cNvSpPr/>
          <p:nvPr/>
        </p:nvSpPr>
        <p:spPr>
          <a:xfrm rot="5400000">
            <a:off x="3852586" y="4884498"/>
            <a:ext cx="267326" cy="294478"/>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4500888">
            <a:off x="3681296" y="5180312"/>
            <a:ext cx="302839" cy="381858"/>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272534" y="4979477"/>
            <a:ext cx="19068" cy="1187913"/>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ardrop 21"/>
          <p:cNvSpPr/>
          <p:nvPr/>
        </p:nvSpPr>
        <p:spPr>
          <a:xfrm rot="8178252">
            <a:off x="4117704" y="4513360"/>
            <a:ext cx="307428" cy="325069"/>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84475" y="6167390"/>
            <a:ext cx="5053711" cy="1245479"/>
          </a:xfrm>
          <a:prstGeom prst="ellipse">
            <a:avLst/>
          </a:prstGeom>
          <a:solidFill>
            <a:srgbClr val="A16914"/>
          </a:solidFill>
          <a:ln>
            <a:solidFill>
              <a:srgbClr val="8B6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285799" y="6206060"/>
            <a:ext cx="545804" cy="411131"/>
          </a:xfrm>
          <a:custGeom>
            <a:avLst/>
            <a:gdLst>
              <a:gd name="connsiteX0" fmla="*/ 0 w 545804"/>
              <a:gd name="connsiteY0" fmla="*/ 0 h 411131"/>
              <a:gd name="connsiteX1" fmla="*/ 14176 w 545804"/>
              <a:gd name="connsiteY1" fmla="*/ 127590 h 411131"/>
              <a:gd name="connsiteX2" fmla="*/ 28353 w 545804"/>
              <a:gd name="connsiteY2" fmla="*/ 148856 h 411131"/>
              <a:gd name="connsiteX3" fmla="*/ 56707 w 545804"/>
              <a:gd name="connsiteY3" fmla="*/ 212651 h 411131"/>
              <a:gd name="connsiteX4" fmla="*/ 99237 w 545804"/>
              <a:gd name="connsiteY4" fmla="*/ 255181 h 411131"/>
              <a:gd name="connsiteX5" fmla="*/ 141767 w 545804"/>
              <a:gd name="connsiteY5" fmla="*/ 269358 h 411131"/>
              <a:gd name="connsiteX6" fmla="*/ 191386 w 545804"/>
              <a:gd name="connsiteY6" fmla="*/ 248093 h 411131"/>
              <a:gd name="connsiteX7" fmla="*/ 233916 w 545804"/>
              <a:gd name="connsiteY7" fmla="*/ 205563 h 411131"/>
              <a:gd name="connsiteX8" fmla="*/ 276446 w 545804"/>
              <a:gd name="connsiteY8" fmla="*/ 191386 h 411131"/>
              <a:gd name="connsiteX9" fmla="*/ 297711 w 545804"/>
              <a:gd name="connsiteY9" fmla="*/ 184297 h 411131"/>
              <a:gd name="connsiteX10" fmla="*/ 318976 w 545804"/>
              <a:gd name="connsiteY10" fmla="*/ 170121 h 411131"/>
              <a:gd name="connsiteX11" fmla="*/ 411125 w 545804"/>
              <a:gd name="connsiteY11" fmla="*/ 191386 h 411131"/>
              <a:gd name="connsiteX12" fmla="*/ 432390 w 545804"/>
              <a:gd name="connsiteY12" fmla="*/ 219739 h 411131"/>
              <a:gd name="connsiteX13" fmla="*/ 446567 w 545804"/>
              <a:gd name="connsiteY13" fmla="*/ 262270 h 411131"/>
              <a:gd name="connsiteX14" fmla="*/ 460744 w 545804"/>
              <a:gd name="connsiteY14" fmla="*/ 318977 h 411131"/>
              <a:gd name="connsiteX15" fmla="*/ 482009 w 545804"/>
              <a:gd name="connsiteY15" fmla="*/ 375684 h 411131"/>
              <a:gd name="connsiteX16" fmla="*/ 496186 w 545804"/>
              <a:gd name="connsiteY16" fmla="*/ 396949 h 411131"/>
              <a:gd name="connsiteX17" fmla="*/ 545804 w 545804"/>
              <a:gd name="connsiteY17" fmla="*/ 411125 h 41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5804" h="411131">
                <a:moveTo>
                  <a:pt x="0" y="0"/>
                </a:moveTo>
                <a:cubicBezTo>
                  <a:pt x="424" y="5930"/>
                  <a:pt x="1207" y="97328"/>
                  <a:pt x="14176" y="127590"/>
                </a:cubicBezTo>
                <a:cubicBezTo>
                  <a:pt x="17532" y="135421"/>
                  <a:pt x="23627" y="141767"/>
                  <a:pt x="28353" y="148856"/>
                </a:cubicBezTo>
                <a:cubicBezTo>
                  <a:pt x="37343" y="175825"/>
                  <a:pt x="38734" y="192431"/>
                  <a:pt x="56707" y="212651"/>
                </a:cubicBezTo>
                <a:cubicBezTo>
                  <a:pt x="70027" y="227636"/>
                  <a:pt x="80217" y="248841"/>
                  <a:pt x="99237" y="255181"/>
                </a:cubicBezTo>
                <a:lnTo>
                  <a:pt x="141767" y="269358"/>
                </a:lnTo>
                <a:cubicBezTo>
                  <a:pt x="166704" y="263124"/>
                  <a:pt x="172230" y="265120"/>
                  <a:pt x="191386" y="248093"/>
                </a:cubicBezTo>
                <a:cubicBezTo>
                  <a:pt x="206371" y="234773"/>
                  <a:pt x="214896" y="211903"/>
                  <a:pt x="233916" y="205563"/>
                </a:cubicBezTo>
                <a:lnTo>
                  <a:pt x="276446" y="191386"/>
                </a:lnTo>
                <a:cubicBezTo>
                  <a:pt x="283534" y="189023"/>
                  <a:pt x="291494" y="188441"/>
                  <a:pt x="297711" y="184297"/>
                </a:cubicBezTo>
                <a:lnTo>
                  <a:pt x="318976" y="170121"/>
                </a:lnTo>
                <a:cubicBezTo>
                  <a:pt x="355990" y="173822"/>
                  <a:pt x="385295" y="165556"/>
                  <a:pt x="411125" y="191386"/>
                </a:cubicBezTo>
                <a:cubicBezTo>
                  <a:pt x="419479" y="199740"/>
                  <a:pt x="425302" y="210288"/>
                  <a:pt x="432390" y="219739"/>
                </a:cubicBezTo>
                <a:cubicBezTo>
                  <a:pt x="437116" y="233916"/>
                  <a:pt x="443636" y="247616"/>
                  <a:pt x="446567" y="262270"/>
                </a:cubicBezTo>
                <a:cubicBezTo>
                  <a:pt x="460979" y="334330"/>
                  <a:pt x="446212" y="268115"/>
                  <a:pt x="460744" y="318977"/>
                </a:cubicBezTo>
                <a:cubicBezTo>
                  <a:pt x="470712" y="353865"/>
                  <a:pt x="463131" y="342648"/>
                  <a:pt x="482009" y="375684"/>
                </a:cubicBezTo>
                <a:cubicBezTo>
                  <a:pt x="486236" y="383081"/>
                  <a:pt x="488962" y="392434"/>
                  <a:pt x="496186" y="396949"/>
                </a:cubicBezTo>
                <a:cubicBezTo>
                  <a:pt x="520064" y="411872"/>
                  <a:pt x="527076" y="411125"/>
                  <a:pt x="545804" y="411125"/>
                </a:cubicBezTo>
              </a:path>
            </a:pathLst>
          </a:custGeom>
          <a:noFill/>
          <a:ln>
            <a:solidFill>
              <a:srgbClr val="4F3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597687" y="6404534"/>
            <a:ext cx="170121" cy="396949"/>
          </a:xfrm>
          <a:custGeom>
            <a:avLst/>
            <a:gdLst>
              <a:gd name="connsiteX0" fmla="*/ 0 w 170121"/>
              <a:gd name="connsiteY0" fmla="*/ 0 h 396949"/>
              <a:gd name="connsiteX1" fmla="*/ 7088 w 170121"/>
              <a:gd name="connsiteY1" fmla="*/ 255182 h 396949"/>
              <a:gd name="connsiteX2" fmla="*/ 42530 w 170121"/>
              <a:gd name="connsiteY2" fmla="*/ 311889 h 396949"/>
              <a:gd name="connsiteX3" fmla="*/ 120502 w 170121"/>
              <a:gd name="connsiteY3" fmla="*/ 318977 h 396949"/>
              <a:gd name="connsiteX4" fmla="*/ 148856 w 170121"/>
              <a:gd name="connsiteY4" fmla="*/ 361507 h 396949"/>
              <a:gd name="connsiteX5" fmla="*/ 163033 w 170121"/>
              <a:gd name="connsiteY5" fmla="*/ 382772 h 396949"/>
              <a:gd name="connsiteX6" fmla="*/ 170121 w 170121"/>
              <a:gd name="connsiteY6" fmla="*/ 396949 h 39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121" h="396949">
                <a:moveTo>
                  <a:pt x="0" y="0"/>
                </a:moveTo>
                <a:cubicBezTo>
                  <a:pt x="2363" y="85061"/>
                  <a:pt x="1025" y="170305"/>
                  <a:pt x="7088" y="255182"/>
                </a:cubicBezTo>
                <a:cubicBezTo>
                  <a:pt x="8557" y="275752"/>
                  <a:pt x="17612" y="306549"/>
                  <a:pt x="42530" y="311889"/>
                </a:cubicBezTo>
                <a:cubicBezTo>
                  <a:pt x="68049" y="317357"/>
                  <a:pt x="94511" y="316614"/>
                  <a:pt x="120502" y="318977"/>
                </a:cubicBezTo>
                <a:lnTo>
                  <a:pt x="148856" y="361507"/>
                </a:lnTo>
                <a:cubicBezTo>
                  <a:pt x="153582" y="368595"/>
                  <a:pt x="159223" y="375152"/>
                  <a:pt x="163033" y="382772"/>
                </a:cubicBezTo>
                <a:lnTo>
                  <a:pt x="170121" y="396949"/>
                </a:lnTo>
              </a:path>
            </a:pathLst>
          </a:custGeom>
          <a:noFill/>
          <a:ln>
            <a:solidFill>
              <a:srgbClr val="4F3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023529" y="6362004"/>
            <a:ext cx="255181" cy="439479"/>
          </a:xfrm>
          <a:custGeom>
            <a:avLst/>
            <a:gdLst>
              <a:gd name="connsiteX0" fmla="*/ 255181 w 255181"/>
              <a:gd name="connsiteY0" fmla="*/ 0 h 439479"/>
              <a:gd name="connsiteX1" fmla="*/ 248093 w 255181"/>
              <a:gd name="connsiteY1" fmla="*/ 85060 h 439479"/>
              <a:gd name="connsiteX2" fmla="*/ 219739 w 255181"/>
              <a:gd name="connsiteY2" fmla="*/ 141767 h 439479"/>
              <a:gd name="connsiteX3" fmla="*/ 205563 w 255181"/>
              <a:gd name="connsiteY3" fmla="*/ 170121 h 439479"/>
              <a:gd name="connsiteX4" fmla="*/ 191386 w 255181"/>
              <a:gd name="connsiteY4" fmla="*/ 205563 h 439479"/>
              <a:gd name="connsiteX5" fmla="*/ 184298 w 255181"/>
              <a:gd name="connsiteY5" fmla="*/ 226828 h 439479"/>
              <a:gd name="connsiteX6" fmla="*/ 127591 w 255181"/>
              <a:gd name="connsiteY6" fmla="*/ 290623 h 439479"/>
              <a:gd name="connsiteX7" fmla="*/ 106325 w 255181"/>
              <a:gd name="connsiteY7" fmla="*/ 304800 h 439479"/>
              <a:gd name="connsiteX8" fmla="*/ 56707 w 255181"/>
              <a:gd name="connsiteY8" fmla="*/ 354419 h 439479"/>
              <a:gd name="connsiteX9" fmla="*/ 35442 w 255181"/>
              <a:gd name="connsiteY9" fmla="*/ 375684 h 439479"/>
              <a:gd name="connsiteX10" fmla="*/ 14177 w 255181"/>
              <a:gd name="connsiteY10" fmla="*/ 389860 h 439479"/>
              <a:gd name="connsiteX11" fmla="*/ 7088 w 255181"/>
              <a:gd name="connsiteY11" fmla="*/ 418214 h 439479"/>
              <a:gd name="connsiteX12" fmla="*/ 0 w 255181"/>
              <a:gd name="connsiteY12" fmla="*/ 439479 h 43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5181" h="439479">
                <a:moveTo>
                  <a:pt x="255181" y="0"/>
                </a:moveTo>
                <a:cubicBezTo>
                  <a:pt x="252818" y="28353"/>
                  <a:pt x="251853" y="56858"/>
                  <a:pt x="248093" y="85060"/>
                </a:cubicBezTo>
                <a:cubicBezTo>
                  <a:pt x="245365" y="105520"/>
                  <a:pt x="228775" y="125502"/>
                  <a:pt x="219739" y="141767"/>
                </a:cubicBezTo>
                <a:cubicBezTo>
                  <a:pt x="214607" y="151004"/>
                  <a:pt x="209854" y="160465"/>
                  <a:pt x="205563" y="170121"/>
                </a:cubicBezTo>
                <a:cubicBezTo>
                  <a:pt x="200395" y="181748"/>
                  <a:pt x="195854" y="193649"/>
                  <a:pt x="191386" y="205563"/>
                </a:cubicBezTo>
                <a:cubicBezTo>
                  <a:pt x="188763" y="212559"/>
                  <a:pt x="187639" y="220145"/>
                  <a:pt x="184298" y="226828"/>
                </a:cubicBezTo>
                <a:cubicBezTo>
                  <a:pt x="173645" y="248134"/>
                  <a:pt x="141679" y="281231"/>
                  <a:pt x="127591" y="290623"/>
                </a:cubicBezTo>
                <a:cubicBezTo>
                  <a:pt x="120502" y="295349"/>
                  <a:pt x="112657" y="299101"/>
                  <a:pt x="106325" y="304800"/>
                </a:cubicBezTo>
                <a:cubicBezTo>
                  <a:pt x="88939" y="320447"/>
                  <a:pt x="73246" y="337879"/>
                  <a:pt x="56707" y="354419"/>
                </a:cubicBezTo>
                <a:cubicBezTo>
                  <a:pt x="49619" y="361507"/>
                  <a:pt x="43783" y="370124"/>
                  <a:pt x="35442" y="375684"/>
                </a:cubicBezTo>
                <a:lnTo>
                  <a:pt x="14177" y="389860"/>
                </a:lnTo>
                <a:cubicBezTo>
                  <a:pt x="11814" y="399311"/>
                  <a:pt x="9764" y="408847"/>
                  <a:pt x="7088" y="418214"/>
                </a:cubicBezTo>
                <a:cubicBezTo>
                  <a:pt x="5035" y="425398"/>
                  <a:pt x="0" y="439479"/>
                  <a:pt x="0" y="439479"/>
                </a:cubicBezTo>
              </a:path>
            </a:pathLst>
          </a:custGeom>
          <a:noFill/>
          <a:ln>
            <a:solidFill>
              <a:srgbClr val="4F3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654728" y="6675950"/>
            <a:ext cx="475126" cy="104268"/>
          </a:xfrm>
          <a:custGeom>
            <a:avLst/>
            <a:gdLst>
              <a:gd name="connsiteX0" fmla="*/ 475126 w 475126"/>
              <a:gd name="connsiteY0" fmla="*/ 5031 h 104268"/>
              <a:gd name="connsiteX1" fmla="*/ 425508 w 475126"/>
              <a:gd name="connsiteY1" fmla="*/ 12119 h 104268"/>
              <a:gd name="connsiteX2" fmla="*/ 35647 w 475126"/>
              <a:gd name="connsiteY2" fmla="*/ 33384 h 104268"/>
              <a:gd name="connsiteX3" fmla="*/ 205 w 475126"/>
              <a:gd name="connsiteY3" fmla="*/ 97180 h 104268"/>
              <a:gd name="connsiteX4" fmla="*/ 205 w 475126"/>
              <a:gd name="connsiteY4" fmla="*/ 104268 h 104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126" h="104268">
                <a:moveTo>
                  <a:pt x="475126" y="5031"/>
                </a:moveTo>
                <a:cubicBezTo>
                  <a:pt x="458587" y="7394"/>
                  <a:pt x="442205" y="11543"/>
                  <a:pt x="425508" y="12119"/>
                </a:cubicBezTo>
                <a:cubicBezTo>
                  <a:pt x="41548" y="25358"/>
                  <a:pt x="172845" y="-35215"/>
                  <a:pt x="35647" y="33384"/>
                </a:cubicBezTo>
                <a:cubicBezTo>
                  <a:pt x="5663" y="70864"/>
                  <a:pt x="8095" y="57735"/>
                  <a:pt x="205" y="97180"/>
                </a:cubicBezTo>
                <a:cubicBezTo>
                  <a:pt x="-258" y="99497"/>
                  <a:pt x="205" y="101905"/>
                  <a:pt x="205" y="104268"/>
                </a:cubicBezTo>
              </a:path>
            </a:pathLst>
          </a:custGeom>
          <a:noFill/>
          <a:ln>
            <a:solidFill>
              <a:srgbClr val="4F31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288338">
            <a:off x="5436700" y="6268476"/>
            <a:ext cx="1492911" cy="559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water</a:t>
            </a:r>
            <a:endParaRPr lang="en-US" sz="2400" b="1" dirty="0"/>
          </a:p>
        </p:txBody>
      </p:sp>
      <p:sp>
        <p:nvSpPr>
          <p:cNvPr id="26" name="Rectangle 25"/>
          <p:cNvSpPr/>
          <p:nvPr/>
        </p:nvSpPr>
        <p:spPr>
          <a:xfrm>
            <a:off x="2094876" y="6858000"/>
            <a:ext cx="5243309" cy="600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rot="11063639">
            <a:off x="4848750" y="6212154"/>
            <a:ext cx="637737" cy="47215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rot="2195358">
            <a:off x="3001720" y="4044860"/>
            <a:ext cx="988078" cy="867949"/>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rot="20933784">
            <a:off x="2562744" y="5532786"/>
            <a:ext cx="753464" cy="557829"/>
          </a:xfrm>
          <a:prstGeom prst="rightArrow">
            <a:avLst/>
          </a:prstGeom>
          <a:solidFill>
            <a:schemeClr val="bg1">
              <a:lumMod val="6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322362" y="5329124"/>
            <a:ext cx="1308481" cy="954107"/>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carbon dioxide</a:t>
            </a:r>
            <a:endParaRPr lang="en-US" sz="2800" b="1" dirty="0">
              <a:latin typeface="Calibri" panose="020F0502020204030204" pitchFamily="34" charset="0"/>
              <a:cs typeface="Calibri" panose="020F0502020204030204" pitchFamily="34" charset="0"/>
            </a:endParaRPr>
          </a:p>
        </p:txBody>
      </p:sp>
      <p:sp>
        <p:nvSpPr>
          <p:cNvPr id="37" name="Teardrop 36"/>
          <p:cNvSpPr/>
          <p:nvPr/>
        </p:nvSpPr>
        <p:spPr>
          <a:xfrm rot="3440644">
            <a:off x="3356270" y="5520515"/>
            <a:ext cx="481375" cy="492624"/>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ardrop 37"/>
          <p:cNvSpPr/>
          <p:nvPr/>
        </p:nvSpPr>
        <p:spPr>
          <a:xfrm rot="12455040">
            <a:off x="4583210" y="5165257"/>
            <a:ext cx="302839" cy="381858"/>
          </a:xfrm>
          <a:prstGeom prst="teardrop">
            <a:avLst>
              <a:gd name="adj" fmla="val 200000"/>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537859" y="5639677"/>
            <a:ext cx="1104896" cy="400110"/>
          </a:xfrm>
          <a:prstGeom prst="rect">
            <a:avLst/>
          </a:prstGeom>
          <a:noFill/>
        </p:spPr>
        <p:txBody>
          <a:bodyPr wrap="square" rtlCol="0">
            <a:spAutoFit/>
          </a:bodyPr>
          <a:lstStyle/>
          <a:p>
            <a:r>
              <a:rPr lang="en-US" sz="2000" b="1" dirty="0" smtClean="0"/>
              <a:t>sugars</a:t>
            </a:r>
            <a:endParaRPr lang="en-US" b="1"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37192</TotalTime>
  <Words>2880</Words>
  <Application>Microsoft Office PowerPoint</Application>
  <PresentationFormat>On-screen Show (4:3)</PresentationFormat>
  <Paragraphs>182</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Courier New</vt:lpstr>
      <vt:lpstr>Handwriting - Dakota</vt:lpstr>
      <vt:lpstr>Shadows Into Light Two</vt:lpstr>
      <vt:lpstr>Times New Roman</vt:lpstr>
      <vt:lpstr>Wingdings</vt:lpstr>
      <vt:lpstr>Office Theme</vt:lpstr>
      <vt:lpstr>PowerPoint Presentation</vt:lpstr>
      <vt:lpstr>Algae: Tiny Plants  with Big Energy Potential</vt:lpstr>
      <vt:lpstr>Learning Objectives for Today</vt:lpstr>
      <vt:lpstr>PowerPoint Presentation</vt:lpstr>
      <vt:lpstr>PowerPoint Presentation</vt:lpstr>
      <vt:lpstr>Algae are Super Plants</vt:lpstr>
      <vt:lpstr>PowerPoint Presentation</vt:lpstr>
      <vt:lpstr>Algae grow “like weeds”</vt:lpstr>
      <vt:lpstr>Plants Photosynthesize</vt:lpstr>
      <vt:lpstr>Why do biological engineers use algae for biofuels?</vt:lpstr>
      <vt:lpstr>3 Parts of Algae We Make into Fuel</vt:lpstr>
      <vt:lpstr>PowerPoint Presentation</vt:lpstr>
      <vt:lpstr>Cell Wall Analogy</vt:lpstr>
      <vt:lpstr>PowerPoint Presentation</vt:lpstr>
      <vt:lpstr>Review</vt:lpstr>
      <vt:lpstr>Review (continued)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Carlson</dc:creator>
  <cp:lastModifiedBy>Denise Carlson</cp:lastModifiedBy>
  <cp:revision>124</cp:revision>
  <dcterms:modified xsi:type="dcterms:W3CDTF">2017-05-16T00:42:20Z</dcterms:modified>
</cp:coreProperties>
</file>