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61" r:id="rId4"/>
    <p:sldId id="262" r:id="rId5"/>
  </p:sldIdLst>
  <p:sldSz cx="9144000" cy="5143500" type="screen16x9"/>
  <p:notesSz cx="6858000" cy="9144000"/>
  <p:embeddedFontLst>
    <p:embeddedFont>
      <p:font typeface="Open Sans" panose="020B080603050402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C3B"/>
    <a:srgbClr val="F8A81B"/>
    <a:srgbClr val="8D64AA"/>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9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4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Oh Baby!  Contractions and Calculations / Activity Part 1</a:t>
            </a:r>
            <a:endParaRPr sz="1600" b="1" dirty="0">
              <a:solidFill>
                <a:srgbClr val="FFFFF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50C53CE0-33FA-F522-3081-CCA1C5332759}"/>
              </a:ext>
            </a:extLst>
          </p:cNvPr>
          <p:cNvPicPr>
            <a:picLocks noChangeAspect="1"/>
          </p:cNvPicPr>
          <p:nvPr/>
        </p:nvPicPr>
        <p:blipFill>
          <a:blip r:embed="rId6"/>
          <a:stretch>
            <a:fillRect/>
          </a:stretch>
        </p:blipFill>
        <p:spPr>
          <a:xfrm>
            <a:off x="1503638" y="1172598"/>
            <a:ext cx="6135773" cy="1159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5581100" cy="3977400"/>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Introduction to Force-Sensitive Resistors (FSRs)</a:t>
            </a:r>
            <a:br>
              <a:rPr lang="en-US" sz="2400"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A force-sensitive resistor detects physical pressure when the component is pressed or squeezed.  It is made of a thin flexible material called Thermoplastic Polyurethane or TPU.  You may recognize TPU as a filament used for 3D printing, but it is more commonly known as a cell phone screen protector.</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When pressure is applied to a FSR, the amount of resistive carbon elements touching the conductive traces increases or decreases, in turn, changing the resistance.  An FSR acts similar to a variable resistor.  FSRs are available in square and round shapes.  In this activity, you will determine if increased pressure leads to increased or decreased resistance.</a:t>
            </a:r>
            <a:endParaRPr sz="1400" dirty="0">
              <a:solidFill>
                <a:srgbClr val="000000"/>
              </a:solidFill>
              <a:latin typeface="Open Sans"/>
              <a:ea typeface="Open Sans"/>
              <a:cs typeface="Open Sans"/>
              <a:sym typeface="Open Sans"/>
            </a:endParaRPr>
          </a:p>
        </p:txBody>
      </p:sp>
      <p:sp>
        <p:nvSpPr>
          <p:cNvPr id="67" name="Google Shape;67;p14"/>
          <p:cNvSpPr txBox="1"/>
          <p:nvPr/>
        </p:nvSpPr>
        <p:spPr>
          <a:xfrm>
            <a:off x="6680675" y="2133225"/>
            <a:ext cx="2206888"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Square Sensitive Resistor</a:t>
            </a:r>
            <a:endParaRPr sz="1100" dirty="0">
              <a:solidFill>
                <a:srgbClr val="B7B7B7"/>
              </a:solidFill>
              <a:latin typeface="Open Sans"/>
              <a:ea typeface="Open Sans"/>
              <a:cs typeface="Open Sans"/>
              <a:sym typeface="Open Sans"/>
            </a:endParaRPr>
          </a:p>
        </p:txBody>
      </p:sp>
      <p:pic>
        <p:nvPicPr>
          <p:cNvPr id="2" name="Picture 1" descr="Cosino Project"/>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7011843" y="529781"/>
            <a:ext cx="1544552" cy="1544552"/>
          </a:xfrm>
          <a:prstGeom prst="rect">
            <a:avLst/>
          </a:prstGeom>
          <a:ln w="38100">
            <a:solidFill>
              <a:srgbClr val="9FCC3B"/>
            </a:solidFill>
          </a:ln>
        </p:spPr>
      </p:pic>
      <p:sp>
        <p:nvSpPr>
          <p:cNvPr id="6" name="Google Shape;67;p14"/>
          <p:cNvSpPr txBox="1"/>
          <p:nvPr/>
        </p:nvSpPr>
        <p:spPr>
          <a:xfrm>
            <a:off x="6766931" y="4280130"/>
            <a:ext cx="2120632"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Round Force-Senstivie Resistor</a:t>
            </a:r>
            <a:endParaRPr sz="1100" dirty="0">
              <a:solidFill>
                <a:srgbClr val="B7B7B7"/>
              </a:solidFill>
              <a:latin typeface="Open Sans"/>
              <a:ea typeface="Open Sans"/>
              <a:cs typeface="Open Sans"/>
              <a:sym typeface="Open Sans"/>
            </a:endParaRPr>
          </a:p>
        </p:txBody>
      </p:sp>
      <p:pic>
        <p:nvPicPr>
          <p:cNvPr id="7" name="Picture 6" descr="sensor - How do Force-Sensitive Resistors work ..."/>
          <p:cNvPicPr>
            <a:picLocks/>
          </p:cNvPicPr>
          <p:nvPr/>
        </p:nvPicPr>
        <p:blipFill>
          <a:blip r:embed="rId4">
            <a:extLst>
              <a:ext uri="{28A0092B-C50C-407E-A947-70E740481C1C}">
                <a14:useLocalDpi xmlns:a14="http://schemas.microsoft.com/office/drawing/2010/main" val="0"/>
              </a:ext>
            </a:extLst>
          </a:blip>
          <a:stretch>
            <a:fillRect/>
          </a:stretch>
        </p:blipFill>
        <p:spPr>
          <a:xfrm>
            <a:off x="7011843" y="2715609"/>
            <a:ext cx="1544552" cy="1544552"/>
          </a:xfrm>
          <a:prstGeom prst="rect">
            <a:avLst/>
          </a:prstGeom>
          <a:ln w="38100">
            <a:solidFill>
              <a:srgbClr val="9FCC3B"/>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3337433"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Devices with FSRs</a:t>
            </a:r>
            <a:br>
              <a:rPr lang="en-US"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The Concept Map shows uses of FSRs in existing products as well as in products undergoing developmental research and design.</a:t>
            </a:r>
            <a:br>
              <a:rPr lang="en-US" b="1" dirty="0">
                <a:solidFill>
                  <a:srgbClr val="6091BA"/>
                </a:solidFill>
                <a:latin typeface="Open Sans"/>
                <a:ea typeface="Open Sans"/>
                <a:cs typeface="Open Sans"/>
                <a:sym typeface="Open Sans"/>
              </a:rPr>
            </a:br>
            <a:br>
              <a:rPr lang="en-US"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Can you think of any more uses?</a:t>
            </a:r>
            <a:endParaRPr sz="1400" dirty="0">
              <a:solidFill>
                <a:srgbClr val="000000"/>
              </a:solidFill>
              <a:latin typeface="Open Sans"/>
              <a:ea typeface="Open Sans"/>
              <a:cs typeface="Open Sans"/>
              <a:sym typeface="Open Sans"/>
            </a:endParaRPr>
          </a:p>
        </p:txBody>
      </p:sp>
      <p:sp>
        <p:nvSpPr>
          <p:cNvPr id="67" name="Google Shape;67;p14"/>
          <p:cNvSpPr txBox="1"/>
          <p:nvPr/>
        </p:nvSpPr>
        <p:spPr>
          <a:xfrm>
            <a:off x="5438100" y="4519694"/>
            <a:ext cx="2791500"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Concept Map</a:t>
            </a:r>
            <a:endParaRPr sz="1100" dirty="0">
              <a:solidFill>
                <a:srgbClr val="B7B7B7"/>
              </a:solidFill>
              <a:latin typeface="Open Sans"/>
              <a:ea typeface="Open Sans"/>
              <a:cs typeface="Open Sans"/>
              <a:sym typeface="Open Sans"/>
            </a:endParaRPr>
          </a:p>
        </p:txBody>
      </p:sp>
      <p:pic>
        <p:nvPicPr>
          <p:cNvPr id="2" name="Picture 1"/>
          <p:cNvPicPr>
            <a:picLocks noChangeAspect="1"/>
          </p:cNvPicPr>
          <p:nvPr/>
        </p:nvPicPr>
        <p:blipFill>
          <a:blip r:embed="rId3"/>
          <a:stretch>
            <a:fillRect/>
          </a:stretch>
        </p:blipFill>
        <p:spPr>
          <a:xfrm>
            <a:off x="3630962" y="0"/>
            <a:ext cx="5902505" cy="4526733"/>
          </a:xfrm>
          <a:prstGeom prst="rect">
            <a:avLst/>
          </a:prstGeom>
        </p:spPr>
      </p:pic>
    </p:spTree>
    <p:extLst>
      <p:ext uri="{BB962C8B-B14F-4D97-AF65-F5344CB8AC3E}">
        <p14:creationId xmlns:p14="http://schemas.microsoft.com/office/powerpoint/2010/main" val="234312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699" y="282761"/>
            <a:ext cx="6368975" cy="3977400"/>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Measuring Resistance with a Multimeter</a:t>
            </a:r>
            <a:br>
              <a:rPr lang="en-US" sz="2400" b="1" dirty="0">
                <a:solidFill>
                  <a:srgbClr val="6091BA"/>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Just like general purpose fixed resistors, FSRs are not polarized, meaning you do not need to differentiate between the two terminals and the resistance is measured in ohms.  In this activity you will attach the multimeter probes to the two FSR terminals and measure the resistance with a multimeter.</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A multimeter places a known voltage at the two probes causing current to flow through the resistor.  It is best to measure resistance on a component when it is disconnected from any circuit.</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If your multimeter has an AUTO range function, the units (m</a:t>
            </a:r>
            <a:r>
              <a:rPr lang="en-US" sz="1400" dirty="0">
                <a:solidFill>
                  <a:srgbClr val="000000"/>
                </a:solidFill>
                <a:latin typeface="Open Sans"/>
                <a:ea typeface="Open Sans"/>
                <a:cs typeface="Open Sans"/>
                <a:sym typeface="Symbol" panose="05050102010706020507" pitchFamily="18" charset="2"/>
              </a:rPr>
              <a:t>, , k), will automatically adjust.  Otherwise, you will need to adjust the range with a switch.</a:t>
            </a:r>
            <a:endParaRPr sz="1400" dirty="0">
              <a:solidFill>
                <a:srgbClr val="000000"/>
              </a:solidFill>
              <a:latin typeface="Open Sans"/>
              <a:ea typeface="Open Sans"/>
              <a:cs typeface="Open Sans"/>
              <a:sym typeface="Open Sans"/>
            </a:endParaRPr>
          </a:p>
        </p:txBody>
      </p:sp>
      <p:sp>
        <p:nvSpPr>
          <p:cNvPr id="67" name="Google Shape;67;p14"/>
          <p:cNvSpPr txBox="1"/>
          <p:nvPr/>
        </p:nvSpPr>
        <p:spPr>
          <a:xfrm>
            <a:off x="6680675" y="2133225"/>
            <a:ext cx="2206888"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100" dirty="0">
                <a:solidFill>
                  <a:srgbClr val="B7B7B7"/>
                </a:solidFill>
                <a:latin typeface="Open Sans"/>
                <a:ea typeface="Open Sans"/>
                <a:cs typeface="Open Sans"/>
                <a:sym typeface="Open Sans"/>
              </a:rPr>
              <a:t>Alligator</a:t>
            </a:r>
            <a:r>
              <a:rPr lang="en" sz="1100" dirty="0">
                <a:solidFill>
                  <a:srgbClr val="B7B7B7"/>
                </a:solidFill>
                <a:latin typeface="Open Sans"/>
                <a:ea typeface="Open Sans"/>
                <a:cs typeface="Open Sans"/>
                <a:sym typeface="Open Sans"/>
              </a:rPr>
              <a:t> Clips and FSR</a:t>
            </a:r>
            <a:endParaRPr sz="1100" dirty="0">
              <a:solidFill>
                <a:srgbClr val="B7B7B7"/>
              </a:solidFill>
              <a:latin typeface="Open Sans"/>
              <a:ea typeface="Open Sans"/>
              <a:cs typeface="Open Sans"/>
              <a:sym typeface="Open Sans"/>
            </a:endParaRPr>
          </a:p>
        </p:txBody>
      </p:sp>
      <p:sp>
        <p:nvSpPr>
          <p:cNvPr id="6" name="Google Shape;67;p14"/>
          <p:cNvSpPr txBox="1"/>
          <p:nvPr/>
        </p:nvSpPr>
        <p:spPr>
          <a:xfrm>
            <a:off x="6766931" y="4280130"/>
            <a:ext cx="2120632"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Measuring Resistance</a:t>
            </a:r>
            <a:endParaRPr sz="1100" dirty="0">
              <a:solidFill>
                <a:srgbClr val="B7B7B7"/>
              </a:solidFill>
              <a:latin typeface="Open Sans"/>
              <a:ea typeface="Open Sans"/>
              <a:cs typeface="Open Sans"/>
              <a:sym typeface="Open San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 r="24773"/>
          <a:stretch/>
        </p:blipFill>
        <p:spPr>
          <a:xfrm rot="5400000">
            <a:off x="7009119" y="2630614"/>
            <a:ext cx="1550001" cy="1545336"/>
          </a:xfrm>
          <a:prstGeom prst="rect">
            <a:avLst/>
          </a:prstGeom>
          <a:ln w="38100">
            <a:solidFill>
              <a:srgbClr val="9FCC3B"/>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535" t="4405" r="8024"/>
          <a:stretch/>
        </p:blipFill>
        <p:spPr>
          <a:xfrm>
            <a:off x="6943004" y="486042"/>
            <a:ext cx="1539793" cy="1545336"/>
          </a:xfrm>
          <a:prstGeom prst="rect">
            <a:avLst/>
          </a:prstGeom>
          <a:ln w="38100">
            <a:solidFill>
              <a:srgbClr val="9FCC3B"/>
            </a:solidFill>
          </a:ln>
        </p:spPr>
      </p:pic>
    </p:spTree>
    <p:extLst>
      <p:ext uri="{BB962C8B-B14F-4D97-AF65-F5344CB8AC3E}">
        <p14:creationId xmlns:p14="http://schemas.microsoft.com/office/powerpoint/2010/main" val="5793315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2047</TotalTime>
  <Words>321</Words>
  <Application>Microsoft Office PowerPoint</Application>
  <PresentationFormat>On-screen Show (16:9)</PresentationFormat>
  <Paragraphs>9</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Open Sans</vt:lpstr>
      <vt:lpstr>Arial</vt:lpstr>
      <vt:lpstr>Simple Light</vt:lpstr>
      <vt:lpstr>PowerPoint Presentation</vt:lpstr>
      <vt:lpstr>Introduction to Force-Sensitive Resistors (FSRs) A force-sensitive resistor detects physical pressure when the component is pressed or squeezed.  It is made of a thin flexible material called Thermoplastic Polyurethane or TPU.  You may recognize TPU as a filament used for 3D printing, but it is more commonly known as a cell phone screen protector.  When pressure is applied to a FSR, the amount of resistive carbon elements touching the conductive traces increases or decreases, in turn, changing the resistance.  An FSR acts similar to a variable resistor.  FSRs are available in square and round shapes.  In this activity, you will determine if increased pressure leads to increased or decreased resistance.</vt:lpstr>
      <vt:lpstr>Devices with FSRs The Concept Map shows uses of FSRs in existing products as well as in products undergoing developmental research and design.  Can you think of any more uses?</vt:lpstr>
      <vt:lpstr>Measuring Resistance with a Multimeter Just like general purpose fixed resistors, FSRs are not polarized, meaning you do not need to differentiate between the two terminals and the resistance is measured in ohms.  In this activity you will attach the multimeter probes to the two FSR terminals and measure the resistance with a multimeter.  A multimeter places a known voltage at the two probes causing current to flow through the resistor.  It is best to measure resistance on a component when it is disconnected from any circuit.  If your multimeter has an AUTO range function, the units (m, , k), will automatically adjust.  Otherwise, you will need to adjust the range with a switch.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Alexander Iqbal</cp:lastModifiedBy>
  <cp:revision>19</cp:revision>
  <dcterms:modified xsi:type="dcterms:W3CDTF">2022-12-21T19:50:54Z</dcterms:modified>
</cp:coreProperties>
</file>